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2"/>
  </p:notesMasterIdLst>
  <p:sldIdLst>
    <p:sldId id="256" r:id="rId2"/>
    <p:sldId id="259" r:id="rId3"/>
    <p:sldId id="266" r:id="rId4"/>
    <p:sldId id="271" r:id="rId5"/>
    <p:sldId id="272" r:id="rId6"/>
    <p:sldId id="260" r:id="rId7"/>
    <p:sldId id="269" r:id="rId8"/>
    <p:sldId id="270" r:id="rId9"/>
    <p:sldId id="261" r:id="rId10"/>
    <p:sldId id="262" r:id="rId11"/>
    <p:sldId id="268" r:id="rId12"/>
    <p:sldId id="267" r:id="rId13"/>
    <p:sldId id="264" r:id="rId14"/>
    <p:sldId id="265" r:id="rId15"/>
    <p:sldId id="276" r:id="rId16"/>
    <p:sldId id="274" r:id="rId17"/>
    <p:sldId id="263" r:id="rId18"/>
    <p:sldId id="258" r:id="rId19"/>
    <p:sldId id="275"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871" autoAdjust="0"/>
  </p:normalViewPr>
  <p:slideViewPr>
    <p:cSldViewPr snapToGrid="0">
      <p:cViewPr varScale="1">
        <p:scale>
          <a:sx n="65" d="100"/>
          <a:sy n="65" d="100"/>
        </p:scale>
        <p:origin x="9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C89B8-672F-464B-9110-AB32EF0C8778}"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46021-10C9-4172-BEA1-CC971C3740FA}" type="slidenum">
              <a:rPr lang="en-US" smtClean="0"/>
              <a:t>‹#›</a:t>
            </a:fld>
            <a:endParaRPr lang="en-US"/>
          </a:p>
        </p:txBody>
      </p:sp>
    </p:spTree>
    <p:extLst>
      <p:ext uri="{BB962C8B-B14F-4D97-AF65-F5344CB8AC3E}">
        <p14:creationId xmlns:p14="http://schemas.microsoft.com/office/powerpoint/2010/main" val="142932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that data would be collected by an autonomous drone</a:t>
            </a:r>
          </a:p>
          <a:p>
            <a:r>
              <a:rPr lang="en-US" dirty="0"/>
              <a:t>Talk about other products in the market</a:t>
            </a:r>
          </a:p>
          <a:p>
            <a:r>
              <a:rPr lang="en-US" dirty="0"/>
              <a:t>Transition from the objective to the motive</a:t>
            </a:r>
          </a:p>
        </p:txBody>
      </p:sp>
      <p:sp>
        <p:nvSpPr>
          <p:cNvPr id="4" name="Slide Number Placeholder 3"/>
          <p:cNvSpPr>
            <a:spLocks noGrp="1"/>
          </p:cNvSpPr>
          <p:nvPr>
            <p:ph type="sldNum" sz="quarter" idx="5"/>
          </p:nvPr>
        </p:nvSpPr>
        <p:spPr/>
        <p:txBody>
          <a:bodyPr/>
          <a:lstStyle/>
          <a:p>
            <a:fld id="{63046021-10C9-4172-BEA1-CC971C3740FA}" type="slidenum">
              <a:rPr lang="en-US" smtClean="0"/>
              <a:t>2</a:t>
            </a:fld>
            <a:endParaRPr lang="en-US"/>
          </a:p>
        </p:txBody>
      </p:sp>
    </p:spTree>
    <p:extLst>
      <p:ext uri="{BB962C8B-B14F-4D97-AF65-F5344CB8AC3E}">
        <p14:creationId xmlns:p14="http://schemas.microsoft.com/office/powerpoint/2010/main" val="280105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main stages of scientific oceanography study</a:t>
            </a:r>
          </a:p>
        </p:txBody>
      </p:sp>
      <p:sp>
        <p:nvSpPr>
          <p:cNvPr id="4" name="Slide Number Placeholder 3"/>
          <p:cNvSpPr>
            <a:spLocks noGrp="1"/>
          </p:cNvSpPr>
          <p:nvPr>
            <p:ph type="sldNum" sz="quarter" idx="5"/>
          </p:nvPr>
        </p:nvSpPr>
        <p:spPr/>
        <p:txBody>
          <a:bodyPr/>
          <a:lstStyle/>
          <a:p>
            <a:fld id="{63046021-10C9-4172-BEA1-CC971C3740FA}" type="slidenum">
              <a:rPr lang="en-US" smtClean="0"/>
              <a:t>3</a:t>
            </a:fld>
            <a:endParaRPr lang="en-US"/>
          </a:p>
        </p:txBody>
      </p:sp>
    </p:spTree>
    <p:extLst>
      <p:ext uri="{BB962C8B-B14F-4D97-AF65-F5344CB8AC3E}">
        <p14:creationId xmlns:p14="http://schemas.microsoft.com/office/powerpoint/2010/main" val="185659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46021-10C9-4172-BEA1-CC971C3740FA}" type="slidenum">
              <a:rPr lang="en-US" smtClean="0"/>
              <a:t>4</a:t>
            </a:fld>
            <a:endParaRPr lang="en-US"/>
          </a:p>
        </p:txBody>
      </p:sp>
    </p:spTree>
    <p:extLst>
      <p:ext uri="{BB962C8B-B14F-4D97-AF65-F5344CB8AC3E}">
        <p14:creationId xmlns:p14="http://schemas.microsoft.com/office/powerpoint/2010/main" val="183725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Unmanned systems explained in depth </a:t>
            </a:r>
          </a:p>
          <a:p>
            <a:endParaRPr lang="en-US" dirty="0"/>
          </a:p>
          <a:p>
            <a:r>
              <a:rPr lang="en-US" dirty="0"/>
              <a:t>Argo is 3000 robotic probes throughout the worlds oceans</a:t>
            </a:r>
          </a:p>
          <a:p>
            <a:r>
              <a:rPr lang="en-US" dirty="0"/>
              <a:t>Done by </a:t>
            </a:r>
            <a:r>
              <a:rPr lang="en-US" dirty="0" err="1"/>
              <a:t>uni</a:t>
            </a:r>
            <a:r>
              <a:rPr lang="en-US" dirty="0"/>
              <a:t> of san </a:t>
            </a:r>
            <a:r>
              <a:rPr lang="en-US" dirty="0" err="1"/>
              <a:t>diego</a:t>
            </a:r>
            <a:r>
              <a:rPr lang="en-US" dirty="0"/>
              <a:t> </a:t>
            </a:r>
            <a:r>
              <a:rPr lang="en-US" dirty="0" err="1"/>
              <a:t>california</a:t>
            </a:r>
            <a:endParaRPr lang="en-US" dirty="0"/>
          </a:p>
        </p:txBody>
      </p:sp>
      <p:sp>
        <p:nvSpPr>
          <p:cNvPr id="4" name="Slide Number Placeholder 3"/>
          <p:cNvSpPr>
            <a:spLocks noGrp="1"/>
          </p:cNvSpPr>
          <p:nvPr>
            <p:ph type="sldNum" sz="quarter" idx="5"/>
          </p:nvPr>
        </p:nvSpPr>
        <p:spPr/>
        <p:txBody>
          <a:bodyPr/>
          <a:lstStyle/>
          <a:p>
            <a:fld id="{63046021-10C9-4172-BEA1-CC971C3740FA}" type="slidenum">
              <a:rPr lang="en-US" smtClean="0"/>
              <a:t>5</a:t>
            </a:fld>
            <a:endParaRPr lang="en-US"/>
          </a:p>
        </p:txBody>
      </p:sp>
    </p:spTree>
    <p:extLst>
      <p:ext uri="{BB962C8B-B14F-4D97-AF65-F5344CB8AC3E}">
        <p14:creationId xmlns:p14="http://schemas.microsoft.com/office/powerpoint/2010/main" val="8398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Capable of obtaining data autonomously</a:t>
            </a:r>
          </a:p>
          <a:p>
            <a:r>
              <a:rPr lang="en-US" dirty="0"/>
              <a:t>Operate without supervision</a:t>
            </a:r>
          </a:p>
          <a:p>
            <a:endParaRPr lang="en-US" dirty="0"/>
          </a:p>
          <a:p>
            <a:r>
              <a:rPr lang="en-US" dirty="0"/>
              <a:t>Some cant transmit data</a:t>
            </a:r>
          </a:p>
          <a:p>
            <a:r>
              <a:rPr lang="en-US" dirty="0"/>
              <a:t>Some cant be controlled</a:t>
            </a:r>
          </a:p>
          <a:p>
            <a:r>
              <a:rPr lang="en-US" dirty="0"/>
              <a:t>Cant go to specific locations</a:t>
            </a:r>
          </a:p>
        </p:txBody>
      </p:sp>
      <p:sp>
        <p:nvSpPr>
          <p:cNvPr id="4" name="Slide Number Placeholder 3"/>
          <p:cNvSpPr>
            <a:spLocks noGrp="1"/>
          </p:cNvSpPr>
          <p:nvPr>
            <p:ph type="sldNum" sz="quarter" idx="5"/>
          </p:nvPr>
        </p:nvSpPr>
        <p:spPr/>
        <p:txBody>
          <a:bodyPr/>
          <a:lstStyle/>
          <a:p>
            <a:fld id="{63046021-10C9-4172-BEA1-CC971C3740FA}" type="slidenum">
              <a:rPr lang="en-US" smtClean="0"/>
              <a:t>6</a:t>
            </a:fld>
            <a:endParaRPr lang="en-US"/>
          </a:p>
        </p:txBody>
      </p:sp>
    </p:spTree>
    <p:extLst>
      <p:ext uri="{BB962C8B-B14F-4D97-AF65-F5344CB8AC3E}">
        <p14:creationId xmlns:p14="http://schemas.microsoft.com/office/powerpoint/2010/main" val="141384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 of stagnation was plus or minus 0.25m due to the error of the pressure sensor.</a:t>
            </a:r>
          </a:p>
        </p:txBody>
      </p:sp>
      <p:sp>
        <p:nvSpPr>
          <p:cNvPr id="4" name="Slide Number Placeholder 3"/>
          <p:cNvSpPr>
            <a:spLocks noGrp="1"/>
          </p:cNvSpPr>
          <p:nvPr>
            <p:ph type="sldNum" sz="quarter" idx="5"/>
          </p:nvPr>
        </p:nvSpPr>
        <p:spPr/>
        <p:txBody>
          <a:bodyPr/>
          <a:lstStyle/>
          <a:p>
            <a:fld id="{63046021-10C9-4172-BEA1-CC971C3740FA}" type="slidenum">
              <a:rPr lang="en-US" smtClean="0"/>
              <a:t>10</a:t>
            </a:fld>
            <a:endParaRPr lang="en-US"/>
          </a:p>
        </p:txBody>
      </p:sp>
    </p:spTree>
    <p:extLst>
      <p:ext uri="{BB962C8B-B14F-4D97-AF65-F5344CB8AC3E}">
        <p14:creationId xmlns:p14="http://schemas.microsoft.com/office/powerpoint/2010/main" val="423586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of the international barometric formula and that is used by the Arduino for the BMP180 and how its resembled when looking at the readings in the graph</a:t>
            </a:r>
          </a:p>
        </p:txBody>
      </p:sp>
      <p:sp>
        <p:nvSpPr>
          <p:cNvPr id="4" name="Slide Number Placeholder 3"/>
          <p:cNvSpPr>
            <a:spLocks noGrp="1"/>
          </p:cNvSpPr>
          <p:nvPr>
            <p:ph type="sldNum" sz="quarter" idx="5"/>
          </p:nvPr>
        </p:nvSpPr>
        <p:spPr/>
        <p:txBody>
          <a:bodyPr/>
          <a:lstStyle/>
          <a:p>
            <a:fld id="{63046021-10C9-4172-BEA1-CC971C3740FA}" type="slidenum">
              <a:rPr lang="en-US" smtClean="0"/>
              <a:t>14</a:t>
            </a:fld>
            <a:endParaRPr lang="en-US"/>
          </a:p>
        </p:txBody>
      </p:sp>
    </p:spTree>
    <p:extLst>
      <p:ext uri="{BB962C8B-B14F-4D97-AF65-F5344CB8AC3E}">
        <p14:creationId xmlns:p14="http://schemas.microsoft.com/office/powerpoint/2010/main" val="376442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of the international barometric formula and that is used by the Arduino for the BMP180 and how its resembled when looking at the readings in the graph</a:t>
            </a:r>
          </a:p>
        </p:txBody>
      </p:sp>
      <p:sp>
        <p:nvSpPr>
          <p:cNvPr id="4" name="Slide Number Placeholder 3"/>
          <p:cNvSpPr>
            <a:spLocks noGrp="1"/>
          </p:cNvSpPr>
          <p:nvPr>
            <p:ph type="sldNum" sz="quarter" idx="5"/>
          </p:nvPr>
        </p:nvSpPr>
        <p:spPr/>
        <p:txBody>
          <a:bodyPr/>
          <a:lstStyle/>
          <a:p>
            <a:fld id="{63046021-10C9-4172-BEA1-CC971C3740FA}" type="slidenum">
              <a:rPr lang="en-US" smtClean="0"/>
              <a:t>15</a:t>
            </a:fld>
            <a:endParaRPr lang="en-US"/>
          </a:p>
        </p:txBody>
      </p:sp>
    </p:spTree>
    <p:extLst>
      <p:ext uri="{BB962C8B-B14F-4D97-AF65-F5344CB8AC3E}">
        <p14:creationId xmlns:p14="http://schemas.microsoft.com/office/powerpoint/2010/main" val="304271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download button that acts as a flag to reset the Arduino module</a:t>
            </a:r>
          </a:p>
          <a:p>
            <a:r>
              <a:rPr lang="en-US" dirty="0"/>
              <a:t>Explain the data is deleted every time the Arduino module is reset. To save memory space</a:t>
            </a:r>
          </a:p>
        </p:txBody>
      </p:sp>
      <p:sp>
        <p:nvSpPr>
          <p:cNvPr id="4" name="Slide Number Placeholder 3"/>
          <p:cNvSpPr>
            <a:spLocks noGrp="1"/>
          </p:cNvSpPr>
          <p:nvPr>
            <p:ph type="sldNum" sz="quarter" idx="5"/>
          </p:nvPr>
        </p:nvSpPr>
        <p:spPr/>
        <p:txBody>
          <a:bodyPr/>
          <a:lstStyle/>
          <a:p>
            <a:fld id="{63046021-10C9-4172-BEA1-CC971C3740FA}" type="slidenum">
              <a:rPr lang="en-US" smtClean="0"/>
              <a:t>16</a:t>
            </a:fld>
            <a:endParaRPr lang="en-US"/>
          </a:p>
        </p:txBody>
      </p:sp>
    </p:spTree>
    <p:extLst>
      <p:ext uri="{BB962C8B-B14F-4D97-AF65-F5344CB8AC3E}">
        <p14:creationId xmlns:p14="http://schemas.microsoft.com/office/powerpoint/2010/main" val="1039983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CC24224-2DB2-4BA2-904F-4B3DEEE05F53}" type="datetime1">
              <a:rPr lang="en-US" smtClean="0"/>
              <a:t>5/26/2023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38257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4391CF-8407-4A59-B441-04A97AEDB584}" type="datetime1">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4089983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902D22-1F20-40AC-B371-D5139A9CA4C5}"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11327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2FB55-638A-45DD-9E28-1BF0EE73F7FC}"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237357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C85BC1-B50D-4919-99BD-B4CDFD5643F7}"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76914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E1048-41AE-4A8E-9EEA-7224B4AB1303}"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3520035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2CFD0-C934-4306-9984-39F5FDF193F2}"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468958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051FF0-8706-4530-8FE5-0561A3F0A842}"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3871611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926067-092B-4349-990B-B825F57721A7}"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95625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5A1736-CD46-4D9A-8A14-908907C295BD}"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319480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D2F7A-3DE5-444A-983E-A9045FBC2DFA}" type="datetime1">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30809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811EBB-88EE-4072-BC94-111E5F26416A}" type="datetime1">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188099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A55F4B-116F-48E9-BF42-DF6EDCE33B2F}" type="datetime1">
              <a:rPr lang="en-US" smtClean="0"/>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67185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E2CE41-2E24-48D2-8655-8DB263D7D320}" type="datetime1">
              <a:rPr lang="en-US" smtClean="0"/>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68655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473F8B1-063A-4E43-A950-420201031B84}" type="datetime1">
              <a:rPr lang="en-US" smtClean="0"/>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47224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C57156-1FAB-488B-A75B-E5B7C5323A5E}" type="datetime1">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170971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ADF08A-EF20-417A-83E0-5ABB51D25EDA}" type="datetime1">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A3910-4457-450F-9F28-1E6A9C6663C1}" type="slidenum">
              <a:rPr lang="en-US" smtClean="0"/>
              <a:t>‹#›</a:t>
            </a:fld>
            <a:endParaRPr lang="en-US"/>
          </a:p>
        </p:txBody>
      </p:sp>
    </p:spTree>
    <p:extLst>
      <p:ext uri="{BB962C8B-B14F-4D97-AF65-F5344CB8AC3E}">
        <p14:creationId xmlns:p14="http://schemas.microsoft.com/office/powerpoint/2010/main" val="23103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088900-98EB-491E-8757-154729FD667E}" type="datetime1">
              <a:rPr lang="en-US" smtClean="0"/>
              <a:t>5/26/2023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DA3910-4457-450F-9F28-1E6A9C6663C1}" type="slidenum">
              <a:rPr lang="en-US" smtClean="0"/>
              <a:t>‹#›</a:t>
            </a:fld>
            <a:endParaRPr lang="en-US"/>
          </a:p>
        </p:txBody>
      </p:sp>
    </p:spTree>
    <p:extLst>
      <p:ext uri="{BB962C8B-B14F-4D97-AF65-F5344CB8AC3E}">
        <p14:creationId xmlns:p14="http://schemas.microsoft.com/office/powerpoint/2010/main" val="36262080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seasky.org/ocean-exploration/ocean-timeline-1951-1970.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6791-78AB-403F-9CFE-EFBB2069D6E7}"/>
              </a:ext>
            </a:extLst>
          </p:cNvPr>
          <p:cNvSpPr>
            <a:spLocks noGrp="1"/>
          </p:cNvSpPr>
          <p:nvPr>
            <p:ph type="ctrTitle"/>
          </p:nvPr>
        </p:nvSpPr>
        <p:spPr>
          <a:xfrm>
            <a:off x="2297722" y="184925"/>
            <a:ext cx="9144000" cy="2387600"/>
          </a:xfrm>
        </p:spPr>
        <p:txBody>
          <a:bodyPr>
            <a:normAutofit/>
          </a:bodyPr>
          <a:lstStyle/>
          <a:p>
            <a:r>
              <a:rPr lang="en-US" dirty="0">
                <a:solidFill>
                  <a:schemeClr val="bg1"/>
                </a:solidFill>
              </a:rPr>
              <a:t>ON DEMAND INFLATION SYSTEM FOR UNDERWATER SENSOR DEPLOYMENT</a:t>
            </a:r>
          </a:p>
        </p:txBody>
      </p:sp>
      <p:sp>
        <p:nvSpPr>
          <p:cNvPr id="3" name="Subtitle 2">
            <a:extLst>
              <a:ext uri="{FF2B5EF4-FFF2-40B4-BE49-F238E27FC236}">
                <a16:creationId xmlns:a16="http://schemas.microsoft.com/office/drawing/2014/main" id="{9871903E-E7E0-4465-B925-BDBDDD092B3A}"/>
              </a:ext>
            </a:extLst>
          </p:cNvPr>
          <p:cNvSpPr>
            <a:spLocks noGrp="1"/>
          </p:cNvSpPr>
          <p:nvPr>
            <p:ph type="subTitle" idx="1"/>
          </p:nvPr>
        </p:nvSpPr>
        <p:spPr>
          <a:xfrm>
            <a:off x="304800" y="5173871"/>
            <a:ext cx="11596468" cy="1655762"/>
          </a:xfrm>
        </p:spPr>
        <p:txBody>
          <a:bodyPr/>
          <a:lstStyle/>
          <a:p>
            <a:pPr algn="l"/>
            <a:r>
              <a:rPr lang="en-US" b="1" dirty="0">
                <a:solidFill>
                  <a:schemeClr val="bg1"/>
                </a:solidFill>
              </a:rPr>
              <a:t>NAME: P.A. SENEVIRATNE</a:t>
            </a:r>
          </a:p>
          <a:p>
            <a:pPr algn="l"/>
            <a:r>
              <a:rPr lang="en-US" b="1" dirty="0">
                <a:solidFill>
                  <a:schemeClr val="bg1"/>
                </a:solidFill>
              </a:rPr>
              <a:t>INDEX: 14376</a:t>
            </a:r>
          </a:p>
          <a:p>
            <a:pPr algn="l"/>
            <a:r>
              <a:rPr lang="en-US" b="1" dirty="0">
                <a:solidFill>
                  <a:schemeClr val="bg1"/>
                </a:solidFill>
              </a:rPr>
              <a:t>SUPERVISOR: DR. LAKMAL WEERAWARNE</a:t>
            </a:r>
          </a:p>
        </p:txBody>
      </p:sp>
    </p:spTree>
    <p:extLst>
      <p:ext uri="{BB962C8B-B14F-4D97-AF65-F5344CB8AC3E}">
        <p14:creationId xmlns:p14="http://schemas.microsoft.com/office/powerpoint/2010/main" val="2674903249"/>
      </p:ext>
    </p:extLst>
  </p:cSld>
  <p:clrMapOvr>
    <a:masterClrMapping/>
  </p:clrMapOvr>
  <mc:AlternateContent xmlns:mc="http://schemas.openxmlformats.org/markup-compatibility/2006" xmlns:p14="http://schemas.microsoft.com/office/powerpoint/2010/main">
    <mc:Choice Requires="p14">
      <p:transition spd="slow" p14:dur="2000" advTm="14589"/>
    </mc:Choice>
    <mc:Fallback xmlns="">
      <p:transition spd="slow" advTm="145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AE7-0B77-4938-9A9D-B203D6D363B8}"/>
              </a:ext>
            </a:extLst>
          </p:cNvPr>
          <p:cNvSpPr>
            <a:spLocks noGrp="1"/>
          </p:cNvSpPr>
          <p:nvPr>
            <p:ph type="title"/>
          </p:nvPr>
        </p:nvSpPr>
        <p:spPr>
          <a:xfrm>
            <a:off x="685799" y="0"/>
            <a:ext cx="10131425" cy="1456267"/>
          </a:xfrm>
        </p:spPr>
        <p:txBody>
          <a:bodyPr/>
          <a:lstStyle/>
          <a:p>
            <a:r>
              <a:rPr lang="en-GB" dirty="0"/>
              <a:t>Methodology – 2</a:t>
            </a:r>
            <a:r>
              <a:rPr lang="en-GB" baseline="30000" dirty="0"/>
              <a:t>nd</a:t>
            </a:r>
            <a:r>
              <a:rPr lang="en-GB" dirty="0"/>
              <a:t> prototype</a:t>
            </a:r>
            <a:endParaRPr lang="en-US" dirty="0"/>
          </a:p>
        </p:txBody>
      </p:sp>
      <p:sp>
        <p:nvSpPr>
          <p:cNvPr id="3" name="Content Placeholder 2">
            <a:extLst>
              <a:ext uri="{FF2B5EF4-FFF2-40B4-BE49-F238E27FC236}">
                <a16:creationId xmlns:a16="http://schemas.microsoft.com/office/drawing/2014/main" id="{027B003D-D354-4A9A-A3DF-85B0BED20FBF}"/>
              </a:ext>
            </a:extLst>
          </p:cNvPr>
          <p:cNvSpPr>
            <a:spLocks noGrp="1"/>
          </p:cNvSpPr>
          <p:nvPr>
            <p:ph idx="1"/>
          </p:nvPr>
        </p:nvSpPr>
        <p:spPr>
          <a:xfrm>
            <a:off x="685799" y="-368300"/>
            <a:ext cx="10131425" cy="3649133"/>
          </a:xfrm>
        </p:spPr>
        <p:txBody>
          <a:bodyPr/>
          <a:lstStyle/>
          <a:p>
            <a:r>
              <a:rPr lang="en-GB" dirty="0"/>
              <a:t>Creation of a second prototype was built upon the first prototype with additional peripherals  and data collection components added to it. </a:t>
            </a:r>
            <a:endParaRPr lang="en-US" dirty="0"/>
          </a:p>
        </p:txBody>
      </p:sp>
      <p:pic>
        <p:nvPicPr>
          <p:cNvPr id="5" name="Picture 4">
            <a:extLst>
              <a:ext uri="{FF2B5EF4-FFF2-40B4-BE49-F238E27FC236}">
                <a16:creationId xmlns:a16="http://schemas.microsoft.com/office/drawing/2014/main" id="{9AA1C46B-5DB4-4CCD-B60F-4CC8EDF08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796" y="1627552"/>
            <a:ext cx="7772408" cy="5230448"/>
          </a:xfrm>
          <a:prstGeom prst="rect">
            <a:avLst/>
          </a:prstGeom>
        </p:spPr>
      </p:pic>
      <p:sp>
        <p:nvSpPr>
          <p:cNvPr id="6" name="Slide Number Placeholder 5">
            <a:extLst>
              <a:ext uri="{FF2B5EF4-FFF2-40B4-BE49-F238E27FC236}">
                <a16:creationId xmlns:a16="http://schemas.microsoft.com/office/drawing/2014/main" id="{616F8F96-D551-47AC-8D9D-BB5C9CE05FD7}"/>
              </a:ext>
            </a:extLst>
          </p:cNvPr>
          <p:cNvSpPr>
            <a:spLocks noGrp="1"/>
          </p:cNvSpPr>
          <p:nvPr>
            <p:ph type="sldNum" sz="quarter" idx="12"/>
          </p:nvPr>
        </p:nvSpPr>
        <p:spPr/>
        <p:txBody>
          <a:bodyPr/>
          <a:lstStyle/>
          <a:p>
            <a:fld id="{9EDA3910-4457-450F-9F28-1E6A9C6663C1}" type="slidenum">
              <a:rPr lang="en-US" sz="2000" smtClean="0"/>
              <a:t>10</a:t>
            </a:fld>
            <a:endParaRPr lang="en-US" sz="2000" dirty="0"/>
          </a:p>
        </p:txBody>
      </p:sp>
    </p:spTree>
    <p:extLst>
      <p:ext uri="{BB962C8B-B14F-4D97-AF65-F5344CB8AC3E}">
        <p14:creationId xmlns:p14="http://schemas.microsoft.com/office/powerpoint/2010/main" val="3776276982"/>
      </p:ext>
    </p:extLst>
  </p:cSld>
  <p:clrMapOvr>
    <a:masterClrMapping/>
  </p:clrMapOvr>
  <mc:AlternateContent xmlns:mc="http://schemas.openxmlformats.org/markup-compatibility/2006" xmlns:p14="http://schemas.microsoft.com/office/powerpoint/2010/main">
    <mc:Choice Requires="p14">
      <p:transition spd="slow" p14:dur="2000" advTm="73054"/>
    </mc:Choice>
    <mc:Fallback xmlns="">
      <p:transition spd="slow" advTm="7305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9E5D-6C2C-469A-821A-5A52316AAAF5}"/>
              </a:ext>
            </a:extLst>
          </p:cNvPr>
          <p:cNvSpPr>
            <a:spLocks noGrp="1"/>
          </p:cNvSpPr>
          <p:nvPr>
            <p:ph type="title"/>
          </p:nvPr>
        </p:nvSpPr>
        <p:spPr/>
        <p:txBody>
          <a:bodyPr/>
          <a:lstStyle/>
          <a:p>
            <a:r>
              <a:rPr lang="en-US" dirty="0"/>
              <a:t>Implementation – 1</a:t>
            </a:r>
            <a:r>
              <a:rPr lang="en-US" baseline="30000" dirty="0"/>
              <a:t>st</a:t>
            </a:r>
            <a:r>
              <a:rPr lang="en-US" dirty="0"/>
              <a:t> prototype</a:t>
            </a:r>
          </a:p>
        </p:txBody>
      </p:sp>
      <p:pic>
        <p:nvPicPr>
          <p:cNvPr id="4" name="Picture 3">
            <a:extLst>
              <a:ext uri="{FF2B5EF4-FFF2-40B4-BE49-F238E27FC236}">
                <a16:creationId xmlns:a16="http://schemas.microsoft.com/office/drawing/2014/main" id="{9BC5E902-D6C6-4C61-822F-FC515432910D}"/>
              </a:ext>
            </a:extLst>
          </p:cNvPr>
          <p:cNvPicPr>
            <a:picLocks noChangeAspect="1"/>
          </p:cNvPicPr>
          <p:nvPr/>
        </p:nvPicPr>
        <p:blipFill rotWithShape="1">
          <a:blip r:embed="rId2">
            <a:extLst>
              <a:ext uri="{28A0092B-C50C-407E-A947-70E740481C1C}">
                <a14:useLocalDpi xmlns:a14="http://schemas.microsoft.com/office/drawing/2010/main" val="0"/>
              </a:ext>
            </a:extLst>
          </a:blip>
          <a:srcRect l="4880" r="28261"/>
          <a:stretch/>
        </p:blipFill>
        <p:spPr>
          <a:xfrm rot="10800000">
            <a:off x="1166260" y="2569338"/>
            <a:ext cx="3314440" cy="2788475"/>
          </a:xfrm>
          <a:prstGeom prst="rect">
            <a:avLst/>
          </a:prstGeom>
        </p:spPr>
      </p:pic>
      <p:pic>
        <p:nvPicPr>
          <p:cNvPr id="8" name="Picture 7">
            <a:extLst>
              <a:ext uri="{FF2B5EF4-FFF2-40B4-BE49-F238E27FC236}">
                <a16:creationId xmlns:a16="http://schemas.microsoft.com/office/drawing/2014/main" id="{84B0A48F-D99E-4629-BE6F-5E7A6B71FD25}"/>
              </a:ext>
            </a:extLst>
          </p:cNvPr>
          <p:cNvPicPr>
            <a:picLocks noChangeAspect="1"/>
          </p:cNvPicPr>
          <p:nvPr/>
        </p:nvPicPr>
        <p:blipFill rotWithShape="1">
          <a:blip r:embed="rId3">
            <a:extLst>
              <a:ext uri="{28A0092B-C50C-407E-A947-70E740481C1C}">
                <a14:useLocalDpi xmlns:a14="http://schemas.microsoft.com/office/drawing/2010/main" val="0"/>
              </a:ext>
            </a:extLst>
          </a:blip>
          <a:srcRect l="14058" r="27584" b="14664"/>
          <a:stretch/>
        </p:blipFill>
        <p:spPr>
          <a:xfrm rot="10800000">
            <a:off x="7129669" y="2631546"/>
            <a:ext cx="3314440" cy="2726268"/>
          </a:xfrm>
          <a:prstGeom prst="rect">
            <a:avLst/>
          </a:prstGeom>
        </p:spPr>
      </p:pic>
      <p:sp>
        <p:nvSpPr>
          <p:cNvPr id="3" name="Arrow: Right 2">
            <a:extLst>
              <a:ext uri="{FF2B5EF4-FFF2-40B4-BE49-F238E27FC236}">
                <a16:creationId xmlns:a16="http://schemas.microsoft.com/office/drawing/2014/main" id="{8649BD74-FB15-4A0E-8F36-9D9F99263A58}"/>
              </a:ext>
            </a:extLst>
          </p:cNvPr>
          <p:cNvSpPr/>
          <p:nvPr/>
        </p:nvSpPr>
        <p:spPr>
          <a:xfrm rot="2445977">
            <a:off x="685801" y="2065867"/>
            <a:ext cx="1382150" cy="56567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Air Duster</a:t>
            </a:r>
          </a:p>
        </p:txBody>
      </p:sp>
      <p:sp>
        <p:nvSpPr>
          <p:cNvPr id="6" name="Arrow: Right 5">
            <a:extLst>
              <a:ext uri="{FF2B5EF4-FFF2-40B4-BE49-F238E27FC236}">
                <a16:creationId xmlns:a16="http://schemas.microsoft.com/office/drawing/2014/main" id="{4E7905A7-A1C0-4988-A944-F417CD673ABF}"/>
              </a:ext>
            </a:extLst>
          </p:cNvPr>
          <p:cNvSpPr/>
          <p:nvPr/>
        </p:nvSpPr>
        <p:spPr>
          <a:xfrm rot="18546314">
            <a:off x="-12643" y="4553290"/>
            <a:ext cx="1716933" cy="126193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Inflating Membrane</a:t>
            </a:r>
          </a:p>
        </p:txBody>
      </p:sp>
      <p:sp>
        <p:nvSpPr>
          <p:cNvPr id="10" name="Arrow: Left 9">
            <a:extLst>
              <a:ext uri="{FF2B5EF4-FFF2-40B4-BE49-F238E27FC236}">
                <a16:creationId xmlns:a16="http://schemas.microsoft.com/office/drawing/2014/main" id="{4D86B63F-7E61-4C35-B77E-159B2270E526}"/>
              </a:ext>
            </a:extLst>
          </p:cNvPr>
          <p:cNvSpPr/>
          <p:nvPr/>
        </p:nvSpPr>
        <p:spPr>
          <a:xfrm rot="1748827">
            <a:off x="2864205" y="5249801"/>
            <a:ext cx="2062199" cy="703385"/>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Enclosure Box</a:t>
            </a:r>
          </a:p>
        </p:txBody>
      </p:sp>
      <p:sp>
        <p:nvSpPr>
          <p:cNvPr id="12" name="Arrow: Left 11">
            <a:extLst>
              <a:ext uri="{FF2B5EF4-FFF2-40B4-BE49-F238E27FC236}">
                <a16:creationId xmlns:a16="http://schemas.microsoft.com/office/drawing/2014/main" id="{7A89A282-955E-42D4-A473-A809B477E83E}"/>
              </a:ext>
            </a:extLst>
          </p:cNvPr>
          <p:cNvSpPr/>
          <p:nvPr/>
        </p:nvSpPr>
        <p:spPr>
          <a:xfrm rot="2341676">
            <a:off x="10251342" y="4595353"/>
            <a:ext cx="1420837" cy="117781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Solenoid Switch</a:t>
            </a:r>
          </a:p>
        </p:txBody>
      </p:sp>
      <p:sp>
        <p:nvSpPr>
          <p:cNvPr id="13" name="Arrow: Down 12">
            <a:extLst>
              <a:ext uri="{FF2B5EF4-FFF2-40B4-BE49-F238E27FC236}">
                <a16:creationId xmlns:a16="http://schemas.microsoft.com/office/drawing/2014/main" id="{18309046-E3A8-463A-935D-E4B6393BAEC1}"/>
              </a:ext>
            </a:extLst>
          </p:cNvPr>
          <p:cNvSpPr/>
          <p:nvPr/>
        </p:nvSpPr>
        <p:spPr>
          <a:xfrm rot="1168659">
            <a:off x="7473180" y="1403182"/>
            <a:ext cx="2391508" cy="1456267"/>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Protection Circuitry</a:t>
            </a:r>
          </a:p>
        </p:txBody>
      </p:sp>
      <p:sp>
        <p:nvSpPr>
          <p:cNvPr id="7" name="Slide Number Placeholder 6">
            <a:extLst>
              <a:ext uri="{FF2B5EF4-FFF2-40B4-BE49-F238E27FC236}">
                <a16:creationId xmlns:a16="http://schemas.microsoft.com/office/drawing/2014/main" id="{46629E2B-170B-4959-9AAD-1CA5A308CC19}"/>
              </a:ext>
            </a:extLst>
          </p:cNvPr>
          <p:cNvSpPr>
            <a:spLocks noGrp="1"/>
          </p:cNvSpPr>
          <p:nvPr>
            <p:ph type="sldNum" sz="quarter" idx="12"/>
          </p:nvPr>
        </p:nvSpPr>
        <p:spPr/>
        <p:txBody>
          <a:bodyPr/>
          <a:lstStyle/>
          <a:p>
            <a:fld id="{9EDA3910-4457-450F-9F28-1E6A9C6663C1}" type="slidenum">
              <a:rPr lang="en-US" sz="2000" smtClean="0"/>
              <a:t>11</a:t>
            </a:fld>
            <a:endParaRPr lang="en-US" sz="2000" dirty="0"/>
          </a:p>
        </p:txBody>
      </p:sp>
    </p:spTree>
    <p:extLst>
      <p:ext uri="{BB962C8B-B14F-4D97-AF65-F5344CB8AC3E}">
        <p14:creationId xmlns:p14="http://schemas.microsoft.com/office/powerpoint/2010/main" val="3027188659"/>
      </p:ext>
    </p:extLst>
  </p:cSld>
  <p:clrMapOvr>
    <a:masterClrMapping/>
  </p:clrMapOvr>
  <mc:AlternateContent xmlns:mc="http://schemas.openxmlformats.org/markup-compatibility/2006" xmlns:p14="http://schemas.microsoft.com/office/powerpoint/2010/main">
    <mc:Choice Requires="p14">
      <p:transition spd="slow" p14:dur="2000" advTm="47788"/>
    </mc:Choice>
    <mc:Fallback xmlns="">
      <p:transition spd="slow" advTm="4778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9E5D-6C2C-469A-821A-5A52316AAAF5}"/>
              </a:ext>
            </a:extLst>
          </p:cNvPr>
          <p:cNvSpPr>
            <a:spLocks noGrp="1"/>
          </p:cNvSpPr>
          <p:nvPr>
            <p:ph type="title"/>
          </p:nvPr>
        </p:nvSpPr>
        <p:spPr/>
        <p:txBody>
          <a:bodyPr/>
          <a:lstStyle/>
          <a:p>
            <a:r>
              <a:rPr lang="en-US" dirty="0"/>
              <a:t>Implementation – 2</a:t>
            </a:r>
            <a:r>
              <a:rPr lang="en-US" baseline="30000" dirty="0"/>
              <a:t>nd</a:t>
            </a:r>
            <a:r>
              <a:rPr lang="en-US" dirty="0"/>
              <a:t> prototype</a:t>
            </a:r>
          </a:p>
        </p:txBody>
      </p:sp>
      <p:pic>
        <p:nvPicPr>
          <p:cNvPr id="5" name="Picture 4">
            <a:extLst>
              <a:ext uri="{FF2B5EF4-FFF2-40B4-BE49-F238E27FC236}">
                <a16:creationId xmlns:a16="http://schemas.microsoft.com/office/drawing/2014/main" id="{9DD2624C-A0EB-4E74-ACE5-7544ED6E31E8}"/>
              </a:ext>
            </a:extLst>
          </p:cNvPr>
          <p:cNvPicPr>
            <a:picLocks noChangeAspect="1"/>
          </p:cNvPicPr>
          <p:nvPr/>
        </p:nvPicPr>
        <p:blipFill rotWithShape="1">
          <a:blip r:embed="rId2">
            <a:extLst>
              <a:ext uri="{28A0092B-C50C-407E-A947-70E740481C1C}">
                <a14:useLocalDpi xmlns:a14="http://schemas.microsoft.com/office/drawing/2010/main" val="0"/>
              </a:ext>
            </a:extLst>
          </a:blip>
          <a:srcRect l="9992" t="2837" r="6248" b="2622"/>
          <a:stretch/>
        </p:blipFill>
        <p:spPr>
          <a:xfrm rot="5400000">
            <a:off x="761998" y="2961863"/>
            <a:ext cx="4174438" cy="2650436"/>
          </a:xfrm>
          <a:prstGeom prst="rect">
            <a:avLst/>
          </a:prstGeom>
        </p:spPr>
      </p:pic>
      <p:pic>
        <p:nvPicPr>
          <p:cNvPr id="7" name="Picture 6">
            <a:extLst>
              <a:ext uri="{FF2B5EF4-FFF2-40B4-BE49-F238E27FC236}">
                <a16:creationId xmlns:a16="http://schemas.microsoft.com/office/drawing/2014/main" id="{07E0D82C-6B6D-4D7A-82C6-04D9F8E6CC4C}"/>
              </a:ext>
            </a:extLst>
          </p:cNvPr>
          <p:cNvPicPr>
            <a:picLocks noChangeAspect="1"/>
          </p:cNvPicPr>
          <p:nvPr/>
        </p:nvPicPr>
        <p:blipFill rotWithShape="1">
          <a:blip r:embed="rId3">
            <a:extLst>
              <a:ext uri="{28A0092B-C50C-407E-A947-70E740481C1C}">
                <a14:useLocalDpi xmlns:a14="http://schemas.microsoft.com/office/drawing/2010/main" val="0"/>
              </a:ext>
            </a:extLst>
          </a:blip>
          <a:srcRect l="20950" r="24607"/>
          <a:stretch/>
        </p:blipFill>
        <p:spPr>
          <a:xfrm rot="5400000">
            <a:off x="6966416" y="2130581"/>
            <a:ext cx="4174437" cy="4313002"/>
          </a:xfrm>
          <a:prstGeom prst="rect">
            <a:avLst/>
          </a:prstGeom>
        </p:spPr>
      </p:pic>
      <p:sp>
        <p:nvSpPr>
          <p:cNvPr id="3" name="Arrow: Left 2">
            <a:extLst>
              <a:ext uri="{FF2B5EF4-FFF2-40B4-BE49-F238E27FC236}">
                <a16:creationId xmlns:a16="http://schemas.microsoft.com/office/drawing/2014/main" id="{D89ACB13-F2F8-485D-952A-0F75880C97AA}"/>
              </a:ext>
            </a:extLst>
          </p:cNvPr>
          <p:cNvSpPr/>
          <p:nvPr/>
        </p:nvSpPr>
        <p:spPr>
          <a:xfrm>
            <a:off x="3785973" y="3210950"/>
            <a:ext cx="1749811" cy="55919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Arduino Nano</a:t>
            </a:r>
          </a:p>
        </p:txBody>
      </p:sp>
      <p:sp>
        <p:nvSpPr>
          <p:cNvPr id="4" name="Arrow: Right 3">
            <a:extLst>
              <a:ext uri="{FF2B5EF4-FFF2-40B4-BE49-F238E27FC236}">
                <a16:creationId xmlns:a16="http://schemas.microsoft.com/office/drawing/2014/main" id="{7F9FDD1E-86FB-43FD-8EEC-9E256EC7D6AF}"/>
              </a:ext>
            </a:extLst>
          </p:cNvPr>
          <p:cNvSpPr/>
          <p:nvPr/>
        </p:nvSpPr>
        <p:spPr>
          <a:xfrm>
            <a:off x="685801" y="4994031"/>
            <a:ext cx="1244118" cy="74558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ESP - 32</a:t>
            </a:r>
          </a:p>
        </p:txBody>
      </p:sp>
      <p:sp>
        <p:nvSpPr>
          <p:cNvPr id="6" name="Arrow: Right 5">
            <a:extLst>
              <a:ext uri="{FF2B5EF4-FFF2-40B4-BE49-F238E27FC236}">
                <a16:creationId xmlns:a16="http://schemas.microsoft.com/office/drawing/2014/main" id="{2D7F3037-E3F5-4756-A5E7-FD4E5344FBE9}"/>
              </a:ext>
            </a:extLst>
          </p:cNvPr>
          <p:cNvSpPr/>
          <p:nvPr/>
        </p:nvSpPr>
        <p:spPr>
          <a:xfrm rot="2007320">
            <a:off x="865191" y="2633457"/>
            <a:ext cx="1677571" cy="115498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SD card module</a:t>
            </a:r>
          </a:p>
        </p:txBody>
      </p:sp>
      <p:sp>
        <p:nvSpPr>
          <p:cNvPr id="8" name="Arrow: Right 7">
            <a:extLst>
              <a:ext uri="{FF2B5EF4-FFF2-40B4-BE49-F238E27FC236}">
                <a16:creationId xmlns:a16="http://schemas.microsoft.com/office/drawing/2014/main" id="{89A97528-5A50-40EA-ABA7-4991217D9FC1}"/>
              </a:ext>
            </a:extLst>
          </p:cNvPr>
          <p:cNvSpPr/>
          <p:nvPr/>
        </p:nvSpPr>
        <p:spPr>
          <a:xfrm>
            <a:off x="5780803" y="5265876"/>
            <a:ext cx="2236763" cy="94748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Pressure Sensor</a:t>
            </a:r>
          </a:p>
        </p:txBody>
      </p:sp>
      <p:sp>
        <p:nvSpPr>
          <p:cNvPr id="9" name="Arrow: Left 8">
            <a:extLst>
              <a:ext uri="{FF2B5EF4-FFF2-40B4-BE49-F238E27FC236}">
                <a16:creationId xmlns:a16="http://schemas.microsoft.com/office/drawing/2014/main" id="{486296F3-C712-42AB-B957-0C5746397707}"/>
              </a:ext>
            </a:extLst>
          </p:cNvPr>
          <p:cNvSpPr/>
          <p:nvPr/>
        </p:nvSpPr>
        <p:spPr>
          <a:xfrm rot="2897638">
            <a:off x="9947373" y="5238076"/>
            <a:ext cx="1739705" cy="745588"/>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One way Valve</a:t>
            </a:r>
          </a:p>
        </p:txBody>
      </p:sp>
      <p:sp>
        <p:nvSpPr>
          <p:cNvPr id="11" name="Slide Number Placeholder 10">
            <a:extLst>
              <a:ext uri="{FF2B5EF4-FFF2-40B4-BE49-F238E27FC236}">
                <a16:creationId xmlns:a16="http://schemas.microsoft.com/office/drawing/2014/main" id="{94CDCC4E-0873-48E5-A6E1-15B25869482C}"/>
              </a:ext>
            </a:extLst>
          </p:cNvPr>
          <p:cNvSpPr>
            <a:spLocks noGrp="1"/>
          </p:cNvSpPr>
          <p:nvPr>
            <p:ph type="sldNum" sz="quarter" idx="12"/>
          </p:nvPr>
        </p:nvSpPr>
        <p:spPr/>
        <p:txBody>
          <a:bodyPr/>
          <a:lstStyle/>
          <a:p>
            <a:fld id="{9EDA3910-4457-450F-9F28-1E6A9C6663C1}" type="slidenum">
              <a:rPr lang="en-US" sz="2000" smtClean="0"/>
              <a:t>12</a:t>
            </a:fld>
            <a:endParaRPr lang="en-US" sz="2000" dirty="0"/>
          </a:p>
        </p:txBody>
      </p:sp>
    </p:spTree>
    <p:extLst>
      <p:ext uri="{BB962C8B-B14F-4D97-AF65-F5344CB8AC3E}">
        <p14:creationId xmlns:p14="http://schemas.microsoft.com/office/powerpoint/2010/main" val="2138504521"/>
      </p:ext>
    </p:extLst>
  </p:cSld>
  <p:clrMapOvr>
    <a:masterClrMapping/>
  </p:clrMapOvr>
  <mc:AlternateContent xmlns:mc="http://schemas.openxmlformats.org/markup-compatibility/2006" xmlns:p14="http://schemas.microsoft.com/office/powerpoint/2010/main">
    <mc:Choice Requires="p14">
      <p:transition spd="slow" p14:dur="2000" advTm="41550"/>
    </mc:Choice>
    <mc:Fallback xmlns="">
      <p:transition spd="slow" advTm="415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DB7E-C6AA-4BDF-9C2C-899BE404D990}"/>
              </a:ext>
            </a:extLst>
          </p:cNvPr>
          <p:cNvSpPr>
            <a:spLocks noGrp="1"/>
          </p:cNvSpPr>
          <p:nvPr>
            <p:ph type="title"/>
          </p:nvPr>
        </p:nvSpPr>
        <p:spPr>
          <a:xfrm>
            <a:off x="685800" y="-111908"/>
            <a:ext cx="10131425" cy="1456267"/>
          </a:xfrm>
        </p:spPr>
        <p:txBody>
          <a:bodyPr/>
          <a:lstStyle/>
          <a:p>
            <a:r>
              <a:rPr lang="en-GB" dirty="0"/>
              <a:t>Analysis AND DISCUSSION – 1</a:t>
            </a:r>
            <a:r>
              <a:rPr lang="en-GB" baseline="30000" dirty="0"/>
              <a:t>st</a:t>
            </a:r>
            <a:r>
              <a:rPr lang="en-GB" dirty="0"/>
              <a:t> prototype</a:t>
            </a:r>
            <a:endParaRPr lang="en-US" dirty="0"/>
          </a:p>
        </p:txBody>
      </p:sp>
      <p:sp>
        <p:nvSpPr>
          <p:cNvPr id="3" name="Content Placeholder 2">
            <a:extLst>
              <a:ext uri="{FF2B5EF4-FFF2-40B4-BE49-F238E27FC236}">
                <a16:creationId xmlns:a16="http://schemas.microsoft.com/office/drawing/2014/main" id="{9C50B49D-8186-4890-8E13-D255966D632E}"/>
              </a:ext>
            </a:extLst>
          </p:cNvPr>
          <p:cNvSpPr>
            <a:spLocks noGrp="1"/>
          </p:cNvSpPr>
          <p:nvPr>
            <p:ph idx="1"/>
          </p:nvPr>
        </p:nvSpPr>
        <p:spPr>
          <a:xfrm>
            <a:off x="685800" y="241300"/>
            <a:ext cx="10131425" cy="2085479"/>
          </a:xfrm>
        </p:spPr>
        <p:txBody>
          <a:bodyPr/>
          <a:lstStyle/>
          <a:p>
            <a:r>
              <a:rPr lang="en-GB" dirty="0"/>
              <a:t>The first prototype was able to travel along the vertical axis of water however it could not remain stagnant at a certain depth in the water body and was unable to collect and save data.</a:t>
            </a:r>
            <a:endParaRPr lang="en-US" dirty="0"/>
          </a:p>
        </p:txBody>
      </p:sp>
      <p:graphicFrame>
        <p:nvGraphicFramePr>
          <p:cNvPr id="4" name="Table 4">
            <a:extLst>
              <a:ext uri="{FF2B5EF4-FFF2-40B4-BE49-F238E27FC236}">
                <a16:creationId xmlns:a16="http://schemas.microsoft.com/office/drawing/2014/main" id="{B4BFCF4C-7E46-4B26-99E5-01F6F906A92D}"/>
              </a:ext>
            </a:extLst>
          </p:cNvPr>
          <p:cNvGraphicFramePr>
            <a:graphicFrameLocks noGrp="1"/>
          </p:cNvGraphicFramePr>
          <p:nvPr>
            <p:extLst>
              <p:ext uri="{D42A27DB-BD31-4B8C-83A1-F6EECF244321}">
                <p14:modId xmlns:p14="http://schemas.microsoft.com/office/powerpoint/2010/main" val="2810921255"/>
              </p:ext>
            </p:extLst>
          </p:nvPr>
        </p:nvGraphicFramePr>
        <p:xfrm>
          <a:off x="115954" y="2447419"/>
          <a:ext cx="5539409" cy="2494280"/>
        </p:xfrm>
        <a:graphic>
          <a:graphicData uri="http://schemas.openxmlformats.org/drawingml/2006/table">
            <a:tbl>
              <a:tblPr firstRow="1" bandRow="1">
                <a:tableStyleId>{5DA37D80-6434-44D0-A028-1B22A696006F}</a:tableStyleId>
              </a:tblPr>
              <a:tblGrid>
                <a:gridCol w="1179441">
                  <a:extLst>
                    <a:ext uri="{9D8B030D-6E8A-4147-A177-3AD203B41FA5}">
                      <a16:colId xmlns:a16="http://schemas.microsoft.com/office/drawing/2014/main" val="1881157298"/>
                    </a:ext>
                  </a:extLst>
                </a:gridCol>
                <a:gridCol w="2531166">
                  <a:extLst>
                    <a:ext uri="{9D8B030D-6E8A-4147-A177-3AD203B41FA5}">
                      <a16:colId xmlns:a16="http://schemas.microsoft.com/office/drawing/2014/main" val="2070686921"/>
                    </a:ext>
                  </a:extLst>
                </a:gridCol>
                <a:gridCol w="1828802">
                  <a:extLst>
                    <a:ext uri="{9D8B030D-6E8A-4147-A177-3AD203B41FA5}">
                      <a16:colId xmlns:a16="http://schemas.microsoft.com/office/drawing/2014/main" val="128408761"/>
                    </a:ext>
                  </a:extLst>
                </a:gridCol>
              </a:tblGrid>
              <a:tr h="370840">
                <a:tc>
                  <a:txBody>
                    <a:bodyPr/>
                    <a:lstStyle/>
                    <a:p>
                      <a:pPr algn="ctr"/>
                      <a:r>
                        <a:rPr lang="en-US" dirty="0"/>
                        <a:t>Reading N.O.</a:t>
                      </a:r>
                    </a:p>
                  </a:txBody>
                  <a:tcPr/>
                </a:tc>
                <a:tc>
                  <a:txBody>
                    <a:bodyPr/>
                    <a:lstStyle/>
                    <a:p>
                      <a:pPr algn="ctr"/>
                      <a:r>
                        <a:rPr lang="en-US" sz="1800" b="1" u="none" strike="noStrike" kern="1200" baseline="0">
                          <a:solidFill>
                            <a:schemeClr val="tx1"/>
                          </a:solidFill>
                        </a:rPr>
                        <a:t>Distance travelled (±0.01)m</a:t>
                      </a:r>
                      <a:endParaRPr lang="en-US" b="1" dirty="0">
                        <a:solidFill>
                          <a:schemeClr val="tx1"/>
                        </a:solidFill>
                      </a:endParaRPr>
                    </a:p>
                  </a:txBody>
                  <a:tcPr/>
                </a:tc>
                <a:tc>
                  <a:txBody>
                    <a:bodyPr/>
                    <a:lstStyle/>
                    <a:p>
                      <a:pPr algn="ctr"/>
                      <a:r>
                        <a:rPr lang="en-US" sz="1800" b="1" u="none" strike="noStrike" kern="1200" baseline="0" dirty="0">
                          <a:solidFill>
                            <a:schemeClr val="tx1"/>
                          </a:solidFill>
                        </a:rPr>
                        <a:t>Time taken (±0.01)s</a:t>
                      </a:r>
                      <a:endParaRPr lang="en-US" b="1" dirty="0">
                        <a:solidFill>
                          <a:schemeClr val="tx1"/>
                        </a:solidFill>
                      </a:endParaRPr>
                    </a:p>
                  </a:txBody>
                  <a:tcPr/>
                </a:tc>
                <a:extLst>
                  <a:ext uri="{0D108BD9-81ED-4DB2-BD59-A6C34878D82A}">
                    <a16:rowId xmlns:a16="http://schemas.microsoft.com/office/drawing/2014/main" val="2575823140"/>
                  </a:ext>
                </a:extLst>
              </a:tr>
              <a:tr h="370840">
                <a:tc>
                  <a:txBody>
                    <a:bodyPr/>
                    <a:lstStyle/>
                    <a:p>
                      <a:pPr algn="ctr"/>
                      <a:r>
                        <a:rPr lang="en-US" dirty="0"/>
                        <a:t>1</a:t>
                      </a:r>
                    </a:p>
                  </a:txBody>
                  <a:tcPr/>
                </a:tc>
                <a:tc>
                  <a:txBody>
                    <a:bodyPr/>
                    <a:lstStyle/>
                    <a:p>
                      <a:pPr algn="ctr"/>
                      <a:r>
                        <a:rPr lang="en-US" dirty="0"/>
                        <a:t>2.00</a:t>
                      </a:r>
                    </a:p>
                  </a:txBody>
                  <a:tcPr/>
                </a:tc>
                <a:tc>
                  <a:txBody>
                    <a:bodyPr/>
                    <a:lstStyle/>
                    <a:p>
                      <a:pPr algn="ctr"/>
                      <a:r>
                        <a:rPr lang="en-US" dirty="0"/>
                        <a:t>14.08</a:t>
                      </a:r>
                    </a:p>
                  </a:txBody>
                  <a:tcPr/>
                </a:tc>
                <a:extLst>
                  <a:ext uri="{0D108BD9-81ED-4DB2-BD59-A6C34878D82A}">
                    <a16:rowId xmlns:a16="http://schemas.microsoft.com/office/drawing/2014/main" val="1500789169"/>
                  </a:ext>
                </a:extLst>
              </a:tr>
              <a:tr h="370840">
                <a:tc>
                  <a:txBody>
                    <a:bodyPr/>
                    <a:lstStyle/>
                    <a:p>
                      <a:pPr algn="ctr"/>
                      <a:r>
                        <a:rPr lang="en-US" dirty="0"/>
                        <a:t>2</a:t>
                      </a:r>
                    </a:p>
                  </a:txBody>
                  <a:tcPr/>
                </a:tc>
                <a:tc>
                  <a:txBody>
                    <a:bodyPr/>
                    <a:lstStyle/>
                    <a:p>
                      <a:pPr algn="ctr"/>
                      <a:r>
                        <a:rPr lang="en-US" dirty="0"/>
                        <a:t>1.99</a:t>
                      </a:r>
                    </a:p>
                  </a:txBody>
                  <a:tcPr/>
                </a:tc>
                <a:tc>
                  <a:txBody>
                    <a:bodyPr/>
                    <a:lstStyle/>
                    <a:p>
                      <a:pPr algn="ctr"/>
                      <a:r>
                        <a:rPr lang="en-US" dirty="0"/>
                        <a:t>13.97</a:t>
                      </a:r>
                    </a:p>
                  </a:txBody>
                  <a:tcPr/>
                </a:tc>
                <a:extLst>
                  <a:ext uri="{0D108BD9-81ED-4DB2-BD59-A6C34878D82A}">
                    <a16:rowId xmlns:a16="http://schemas.microsoft.com/office/drawing/2014/main" val="1412571389"/>
                  </a:ext>
                </a:extLst>
              </a:tr>
              <a:tr h="370840">
                <a:tc>
                  <a:txBody>
                    <a:bodyPr/>
                    <a:lstStyle/>
                    <a:p>
                      <a:pPr algn="ctr"/>
                      <a:r>
                        <a:rPr lang="en-US" dirty="0"/>
                        <a:t>3</a:t>
                      </a:r>
                    </a:p>
                  </a:txBody>
                  <a:tcPr/>
                </a:tc>
                <a:tc>
                  <a:txBody>
                    <a:bodyPr/>
                    <a:lstStyle/>
                    <a:p>
                      <a:pPr algn="ctr"/>
                      <a:r>
                        <a:rPr lang="en-US" dirty="0"/>
                        <a:t>2.00</a:t>
                      </a:r>
                    </a:p>
                  </a:txBody>
                  <a:tcPr/>
                </a:tc>
                <a:tc>
                  <a:txBody>
                    <a:bodyPr/>
                    <a:lstStyle/>
                    <a:p>
                      <a:pPr algn="ctr"/>
                      <a:r>
                        <a:rPr lang="en-US" dirty="0"/>
                        <a:t>14.00</a:t>
                      </a:r>
                    </a:p>
                  </a:txBody>
                  <a:tcPr/>
                </a:tc>
                <a:extLst>
                  <a:ext uri="{0D108BD9-81ED-4DB2-BD59-A6C34878D82A}">
                    <a16:rowId xmlns:a16="http://schemas.microsoft.com/office/drawing/2014/main" val="1785523678"/>
                  </a:ext>
                </a:extLst>
              </a:tr>
              <a:tr h="370840">
                <a:tc>
                  <a:txBody>
                    <a:bodyPr/>
                    <a:lstStyle/>
                    <a:p>
                      <a:pPr algn="ctr"/>
                      <a:r>
                        <a:rPr lang="en-US" dirty="0"/>
                        <a:t>4</a:t>
                      </a:r>
                    </a:p>
                  </a:txBody>
                  <a:tcPr/>
                </a:tc>
                <a:tc>
                  <a:txBody>
                    <a:bodyPr/>
                    <a:lstStyle/>
                    <a:p>
                      <a:pPr algn="ctr"/>
                      <a:r>
                        <a:rPr lang="en-US" dirty="0"/>
                        <a:t>2.00</a:t>
                      </a:r>
                    </a:p>
                  </a:txBody>
                  <a:tcPr/>
                </a:tc>
                <a:tc>
                  <a:txBody>
                    <a:bodyPr/>
                    <a:lstStyle/>
                    <a:p>
                      <a:pPr algn="ctr"/>
                      <a:r>
                        <a:rPr lang="en-US" dirty="0"/>
                        <a:t>13.92</a:t>
                      </a:r>
                    </a:p>
                  </a:txBody>
                  <a:tcPr/>
                </a:tc>
                <a:extLst>
                  <a:ext uri="{0D108BD9-81ED-4DB2-BD59-A6C34878D82A}">
                    <a16:rowId xmlns:a16="http://schemas.microsoft.com/office/drawing/2014/main" val="2390567811"/>
                  </a:ext>
                </a:extLst>
              </a:tr>
              <a:tr h="370840">
                <a:tc>
                  <a:txBody>
                    <a:bodyPr/>
                    <a:lstStyle/>
                    <a:p>
                      <a:pPr algn="ctr"/>
                      <a:r>
                        <a:rPr lang="en-US" dirty="0"/>
                        <a:t>5</a:t>
                      </a:r>
                    </a:p>
                  </a:txBody>
                  <a:tcPr/>
                </a:tc>
                <a:tc>
                  <a:txBody>
                    <a:bodyPr/>
                    <a:lstStyle/>
                    <a:p>
                      <a:pPr algn="ctr"/>
                      <a:r>
                        <a:rPr lang="en-US" dirty="0"/>
                        <a:t>2.01</a:t>
                      </a:r>
                    </a:p>
                  </a:txBody>
                  <a:tcPr/>
                </a:tc>
                <a:tc>
                  <a:txBody>
                    <a:bodyPr/>
                    <a:lstStyle/>
                    <a:p>
                      <a:pPr algn="ctr"/>
                      <a:r>
                        <a:rPr lang="en-US" dirty="0"/>
                        <a:t>14.03</a:t>
                      </a:r>
                    </a:p>
                  </a:txBody>
                  <a:tcPr/>
                </a:tc>
                <a:extLst>
                  <a:ext uri="{0D108BD9-81ED-4DB2-BD59-A6C34878D82A}">
                    <a16:rowId xmlns:a16="http://schemas.microsoft.com/office/drawing/2014/main" val="280353779"/>
                  </a:ext>
                </a:extLst>
              </a:tr>
            </a:tbl>
          </a:graphicData>
        </a:graphic>
      </p:graphicFrame>
      <p:graphicFrame>
        <p:nvGraphicFramePr>
          <p:cNvPr id="6" name="Table 4">
            <a:extLst>
              <a:ext uri="{FF2B5EF4-FFF2-40B4-BE49-F238E27FC236}">
                <a16:creationId xmlns:a16="http://schemas.microsoft.com/office/drawing/2014/main" id="{8A8B9352-6AE3-4278-A7F7-7427E6BCE6C0}"/>
              </a:ext>
            </a:extLst>
          </p:cNvPr>
          <p:cNvGraphicFramePr>
            <a:graphicFrameLocks noGrp="1"/>
          </p:cNvGraphicFramePr>
          <p:nvPr>
            <p:extLst>
              <p:ext uri="{D42A27DB-BD31-4B8C-83A1-F6EECF244321}">
                <p14:modId xmlns:p14="http://schemas.microsoft.com/office/powerpoint/2010/main" val="3672667786"/>
              </p:ext>
            </p:extLst>
          </p:nvPr>
        </p:nvGraphicFramePr>
        <p:xfrm>
          <a:off x="6033054" y="2440788"/>
          <a:ext cx="5721624" cy="2494280"/>
        </p:xfrm>
        <a:graphic>
          <a:graphicData uri="http://schemas.openxmlformats.org/drawingml/2006/table">
            <a:tbl>
              <a:tblPr firstRow="1" bandRow="1">
                <a:tableStyleId>{5DA37D80-6434-44D0-A028-1B22A696006F}</a:tableStyleId>
              </a:tblPr>
              <a:tblGrid>
                <a:gridCol w="1179441">
                  <a:extLst>
                    <a:ext uri="{9D8B030D-6E8A-4147-A177-3AD203B41FA5}">
                      <a16:colId xmlns:a16="http://schemas.microsoft.com/office/drawing/2014/main" val="1881157298"/>
                    </a:ext>
                  </a:extLst>
                </a:gridCol>
                <a:gridCol w="2531166">
                  <a:extLst>
                    <a:ext uri="{9D8B030D-6E8A-4147-A177-3AD203B41FA5}">
                      <a16:colId xmlns:a16="http://schemas.microsoft.com/office/drawing/2014/main" val="2070686921"/>
                    </a:ext>
                  </a:extLst>
                </a:gridCol>
                <a:gridCol w="2011017">
                  <a:extLst>
                    <a:ext uri="{9D8B030D-6E8A-4147-A177-3AD203B41FA5}">
                      <a16:colId xmlns:a16="http://schemas.microsoft.com/office/drawing/2014/main" val="128408761"/>
                    </a:ext>
                  </a:extLst>
                </a:gridCol>
              </a:tblGrid>
              <a:tr h="370840">
                <a:tc>
                  <a:txBody>
                    <a:bodyPr/>
                    <a:lstStyle/>
                    <a:p>
                      <a:pPr algn="ctr"/>
                      <a:r>
                        <a:rPr lang="en-US" dirty="0"/>
                        <a:t>Reading N.O.</a:t>
                      </a:r>
                    </a:p>
                  </a:txBody>
                  <a:tcPr/>
                </a:tc>
                <a:tc>
                  <a:txBody>
                    <a:bodyPr/>
                    <a:lstStyle/>
                    <a:p>
                      <a:pPr algn="ctr"/>
                      <a:r>
                        <a:rPr lang="en-US" sz="1800" b="1" u="none" strike="noStrike" kern="1200" baseline="0" dirty="0">
                          <a:solidFill>
                            <a:schemeClr val="tx1"/>
                          </a:solidFill>
                        </a:rPr>
                        <a:t>Diameter of Balloon</a:t>
                      </a:r>
                    </a:p>
                    <a:p>
                      <a:pPr algn="ctr"/>
                      <a:r>
                        <a:rPr lang="en-US" sz="1800" b="1" u="none" strike="noStrike" kern="1200" baseline="0" dirty="0">
                          <a:solidFill>
                            <a:schemeClr val="tx1"/>
                          </a:solidFill>
                        </a:rPr>
                        <a:t>(±0.01)m</a:t>
                      </a:r>
                      <a:endParaRPr lang="en-US" b="1" dirty="0">
                        <a:solidFill>
                          <a:schemeClr val="tx1"/>
                        </a:solidFill>
                      </a:endParaRPr>
                    </a:p>
                  </a:txBody>
                  <a:tcPr/>
                </a:tc>
                <a:tc>
                  <a:txBody>
                    <a:bodyPr/>
                    <a:lstStyle/>
                    <a:p>
                      <a:pPr algn="ctr"/>
                      <a:r>
                        <a:rPr lang="en-US" sz="1800" b="1" u="none" strike="noStrike" kern="1200" baseline="0" dirty="0">
                          <a:solidFill>
                            <a:schemeClr val="tx1"/>
                          </a:solidFill>
                        </a:rPr>
                        <a:t>Volume of Balloon (±0.02)m</a:t>
                      </a:r>
                      <a:r>
                        <a:rPr lang="en-US" sz="1800" b="1" u="none" strike="noStrike" kern="1200" baseline="30000" dirty="0">
                          <a:solidFill>
                            <a:schemeClr val="tx1"/>
                          </a:solidFill>
                        </a:rPr>
                        <a:t>3</a:t>
                      </a:r>
                      <a:endParaRPr lang="en-US" b="1" dirty="0">
                        <a:solidFill>
                          <a:schemeClr val="tx1"/>
                        </a:solidFill>
                      </a:endParaRPr>
                    </a:p>
                  </a:txBody>
                  <a:tcPr/>
                </a:tc>
                <a:extLst>
                  <a:ext uri="{0D108BD9-81ED-4DB2-BD59-A6C34878D82A}">
                    <a16:rowId xmlns:a16="http://schemas.microsoft.com/office/drawing/2014/main" val="2575823140"/>
                  </a:ext>
                </a:extLst>
              </a:tr>
              <a:tr h="370840">
                <a:tc>
                  <a:txBody>
                    <a:bodyPr/>
                    <a:lstStyle/>
                    <a:p>
                      <a:pPr algn="ctr"/>
                      <a:r>
                        <a:rPr lang="en-US" dirty="0"/>
                        <a:t>1</a:t>
                      </a:r>
                    </a:p>
                  </a:txBody>
                  <a:tcPr/>
                </a:tc>
                <a:tc>
                  <a:txBody>
                    <a:bodyPr/>
                    <a:lstStyle/>
                    <a:p>
                      <a:pPr algn="ctr"/>
                      <a:r>
                        <a:rPr lang="en-US" dirty="0"/>
                        <a:t>0.31</a:t>
                      </a:r>
                    </a:p>
                  </a:txBody>
                  <a:tcPr/>
                </a:tc>
                <a:tc>
                  <a:txBody>
                    <a:bodyPr/>
                    <a:lstStyle/>
                    <a:p>
                      <a:pPr algn="ctr"/>
                      <a:r>
                        <a:rPr lang="en-US" dirty="0"/>
                        <a:t>0.02</a:t>
                      </a:r>
                    </a:p>
                  </a:txBody>
                  <a:tcPr/>
                </a:tc>
                <a:extLst>
                  <a:ext uri="{0D108BD9-81ED-4DB2-BD59-A6C34878D82A}">
                    <a16:rowId xmlns:a16="http://schemas.microsoft.com/office/drawing/2014/main" val="1500789169"/>
                  </a:ext>
                </a:extLst>
              </a:tr>
              <a:tr h="370840">
                <a:tc>
                  <a:txBody>
                    <a:bodyPr/>
                    <a:lstStyle/>
                    <a:p>
                      <a:pPr algn="ctr"/>
                      <a:r>
                        <a:rPr lang="en-US" dirty="0"/>
                        <a:t>2</a:t>
                      </a:r>
                    </a:p>
                  </a:txBody>
                  <a:tcPr/>
                </a:tc>
                <a:tc>
                  <a:txBody>
                    <a:bodyPr/>
                    <a:lstStyle/>
                    <a:p>
                      <a:pPr algn="ctr"/>
                      <a:r>
                        <a:rPr lang="en-US" dirty="0"/>
                        <a:t>0.26</a:t>
                      </a:r>
                    </a:p>
                  </a:txBody>
                  <a:tcPr/>
                </a:tc>
                <a:tc>
                  <a:txBody>
                    <a:bodyPr/>
                    <a:lstStyle/>
                    <a:p>
                      <a:pPr algn="ctr"/>
                      <a:r>
                        <a:rPr lang="en-US" dirty="0"/>
                        <a:t>0.01</a:t>
                      </a:r>
                    </a:p>
                  </a:txBody>
                  <a:tcPr/>
                </a:tc>
                <a:extLst>
                  <a:ext uri="{0D108BD9-81ED-4DB2-BD59-A6C34878D82A}">
                    <a16:rowId xmlns:a16="http://schemas.microsoft.com/office/drawing/2014/main" val="1412571389"/>
                  </a:ext>
                </a:extLst>
              </a:tr>
              <a:tr h="370840">
                <a:tc>
                  <a:txBody>
                    <a:bodyPr/>
                    <a:lstStyle/>
                    <a:p>
                      <a:pPr algn="ctr"/>
                      <a:r>
                        <a:rPr lang="en-US" dirty="0"/>
                        <a:t>3</a:t>
                      </a:r>
                    </a:p>
                  </a:txBody>
                  <a:tcPr/>
                </a:tc>
                <a:tc>
                  <a:txBody>
                    <a:bodyPr/>
                    <a:lstStyle/>
                    <a:p>
                      <a:pPr algn="ctr"/>
                      <a:r>
                        <a:rPr lang="en-US" dirty="0"/>
                        <a:t>0.30</a:t>
                      </a:r>
                    </a:p>
                  </a:txBody>
                  <a:tcPr/>
                </a:tc>
                <a:tc>
                  <a:txBody>
                    <a:bodyPr/>
                    <a:lstStyle/>
                    <a:p>
                      <a:pPr algn="ctr"/>
                      <a:r>
                        <a:rPr lang="en-US" dirty="0"/>
                        <a:t>0.01</a:t>
                      </a:r>
                    </a:p>
                  </a:txBody>
                  <a:tcPr/>
                </a:tc>
                <a:extLst>
                  <a:ext uri="{0D108BD9-81ED-4DB2-BD59-A6C34878D82A}">
                    <a16:rowId xmlns:a16="http://schemas.microsoft.com/office/drawing/2014/main" val="1785523678"/>
                  </a:ext>
                </a:extLst>
              </a:tr>
              <a:tr h="370840">
                <a:tc>
                  <a:txBody>
                    <a:bodyPr/>
                    <a:lstStyle/>
                    <a:p>
                      <a:pPr algn="ctr"/>
                      <a:r>
                        <a:rPr lang="en-US" dirty="0"/>
                        <a:t>4</a:t>
                      </a:r>
                    </a:p>
                  </a:txBody>
                  <a:tcPr/>
                </a:tc>
                <a:tc>
                  <a:txBody>
                    <a:bodyPr/>
                    <a:lstStyle/>
                    <a:p>
                      <a:pPr algn="ctr"/>
                      <a:r>
                        <a:rPr lang="en-US" dirty="0"/>
                        <a:t>0.34</a:t>
                      </a:r>
                    </a:p>
                  </a:txBody>
                  <a:tcPr/>
                </a:tc>
                <a:tc>
                  <a:txBody>
                    <a:bodyPr/>
                    <a:lstStyle/>
                    <a:p>
                      <a:pPr algn="ctr"/>
                      <a:r>
                        <a:rPr lang="en-US" dirty="0"/>
                        <a:t>0.02</a:t>
                      </a:r>
                    </a:p>
                  </a:txBody>
                  <a:tcPr/>
                </a:tc>
                <a:extLst>
                  <a:ext uri="{0D108BD9-81ED-4DB2-BD59-A6C34878D82A}">
                    <a16:rowId xmlns:a16="http://schemas.microsoft.com/office/drawing/2014/main" val="2390567811"/>
                  </a:ext>
                </a:extLst>
              </a:tr>
              <a:tr h="370840">
                <a:tc>
                  <a:txBody>
                    <a:bodyPr/>
                    <a:lstStyle/>
                    <a:p>
                      <a:pPr algn="ctr"/>
                      <a:r>
                        <a:rPr lang="en-US" dirty="0"/>
                        <a:t>5</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280353779"/>
                  </a:ext>
                </a:extLst>
              </a:tr>
            </a:tbl>
          </a:graphicData>
        </a:graphic>
      </p:graphicFrame>
      <p:sp>
        <p:nvSpPr>
          <p:cNvPr id="7" name="TextBox 6">
            <a:extLst>
              <a:ext uri="{FF2B5EF4-FFF2-40B4-BE49-F238E27FC236}">
                <a16:creationId xmlns:a16="http://schemas.microsoft.com/office/drawing/2014/main" id="{A4E8968A-8C0D-438B-B9DD-A42E487B9158}"/>
              </a:ext>
            </a:extLst>
          </p:cNvPr>
          <p:cNvSpPr txBox="1"/>
          <p:nvPr/>
        </p:nvSpPr>
        <p:spPr>
          <a:xfrm>
            <a:off x="115953" y="5049078"/>
            <a:ext cx="5539409" cy="646331"/>
          </a:xfrm>
          <a:prstGeom prst="rect">
            <a:avLst/>
          </a:prstGeom>
          <a:noFill/>
        </p:spPr>
        <p:txBody>
          <a:bodyPr wrap="square" rtlCol="0">
            <a:spAutoFit/>
          </a:bodyPr>
          <a:lstStyle/>
          <a:p>
            <a:pPr algn="ctr"/>
            <a:r>
              <a:rPr lang="en-US" sz="1800" b="0" i="0" u="none" strike="noStrike" baseline="0" dirty="0">
                <a:latin typeface="CMR12"/>
              </a:rPr>
              <a:t>The average velocity of the balloon in the upwards direction is </a:t>
            </a:r>
            <a:r>
              <a:rPr lang="en-US" sz="1800" b="0" i="0" u="none" strike="noStrike" baseline="0" dirty="0">
                <a:solidFill>
                  <a:schemeClr val="bg1"/>
                </a:solidFill>
                <a:latin typeface="CMR12"/>
              </a:rPr>
              <a:t>(0</a:t>
            </a:r>
            <a:r>
              <a:rPr lang="en-US" sz="1800" b="0" i="0" u="none" strike="noStrike" baseline="0" dirty="0">
                <a:solidFill>
                  <a:schemeClr val="bg1"/>
                </a:solidFill>
                <a:latin typeface="CMMI12"/>
              </a:rPr>
              <a:t>.</a:t>
            </a:r>
            <a:r>
              <a:rPr lang="en-US" sz="1800" b="0" i="0" u="none" strike="noStrike" baseline="0" dirty="0">
                <a:solidFill>
                  <a:schemeClr val="bg1"/>
                </a:solidFill>
                <a:latin typeface="CMR12"/>
              </a:rPr>
              <a:t>1429</a:t>
            </a:r>
            <a:r>
              <a:rPr lang="en-US" dirty="0">
                <a:solidFill>
                  <a:schemeClr val="bg1"/>
                </a:solidFill>
                <a:latin typeface="CMSY10"/>
                <a:cs typeface="Calibri" panose="020F0502020204030204" pitchFamily="34" charset="0"/>
              </a:rPr>
              <a:t>±0.0005)ms</a:t>
            </a:r>
            <a:r>
              <a:rPr lang="en-US" baseline="30000" dirty="0">
                <a:solidFill>
                  <a:schemeClr val="bg1"/>
                </a:solidFill>
                <a:latin typeface="CMSY10"/>
                <a:cs typeface="Calibri" panose="020F0502020204030204" pitchFamily="34" charset="0"/>
              </a:rPr>
              <a:t>-1</a:t>
            </a:r>
            <a:endParaRPr lang="en-US" dirty="0">
              <a:solidFill>
                <a:schemeClr val="bg1"/>
              </a:solidFill>
            </a:endParaRPr>
          </a:p>
        </p:txBody>
      </p:sp>
      <p:sp>
        <p:nvSpPr>
          <p:cNvPr id="9" name="TextBox 8">
            <a:extLst>
              <a:ext uri="{FF2B5EF4-FFF2-40B4-BE49-F238E27FC236}">
                <a16:creationId xmlns:a16="http://schemas.microsoft.com/office/drawing/2014/main" id="{86A36053-5E2E-4161-9499-56FF8E6F0109}"/>
              </a:ext>
            </a:extLst>
          </p:cNvPr>
          <p:cNvSpPr txBox="1"/>
          <p:nvPr/>
        </p:nvSpPr>
        <p:spPr>
          <a:xfrm>
            <a:off x="5845866" y="5049077"/>
            <a:ext cx="6096000" cy="923330"/>
          </a:xfrm>
          <a:prstGeom prst="rect">
            <a:avLst/>
          </a:prstGeom>
          <a:noFill/>
        </p:spPr>
        <p:txBody>
          <a:bodyPr wrap="square">
            <a:spAutoFit/>
          </a:bodyPr>
          <a:lstStyle/>
          <a:p>
            <a:pPr algn="l"/>
            <a:r>
              <a:rPr lang="en-US" sz="1800" b="0" i="0" u="none" strike="noStrike" baseline="0" dirty="0">
                <a:latin typeface="CMR12"/>
              </a:rPr>
              <a:t>Assuming the balloon to be spherical in shape, the </a:t>
            </a:r>
            <a:r>
              <a:rPr lang="en-US" dirty="0" err="1">
                <a:latin typeface="CMR12"/>
              </a:rPr>
              <a:t>U</a:t>
            </a:r>
            <a:r>
              <a:rPr lang="en-US" sz="1800" b="0" i="0" u="none" strike="noStrike" baseline="0" dirty="0" err="1">
                <a:latin typeface="CMR12"/>
              </a:rPr>
              <a:t>pthrust</a:t>
            </a:r>
            <a:r>
              <a:rPr lang="en-US" sz="1800" b="0" i="0" u="none" strike="noStrike" baseline="0" dirty="0">
                <a:latin typeface="CMR12"/>
              </a:rPr>
              <a:t> acting on the system when the balloon is inflated to a diameter of </a:t>
            </a:r>
            <a:r>
              <a:rPr lang="en-US" sz="1800" b="0" i="0" u="none" strike="noStrike" baseline="0" dirty="0">
                <a:solidFill>
                  <a:schemeClr val="bg1"/>
                </a:solidFill>
                <a:latin typeface="CMR12"/>
              </a:rPr>
              <a:t>(0</a:t>
            </a:r>
            <a:r>
              <a:rPr lang="en-US" sz="1800" b="0" i="0" u="none" strike="noStrike" baseline="0" dirty="0">
                <a:solidFill>
                  <a:schemeClr val="bg1"/>
                </a:solidFill>
                <a:latin typeface="CMMI12"/>
              </a:rPr>
              <a:t>.</a:t>
            </a:r>
            <a:r>
              <a:rPr lang="en-US" sz="1800" b="0" i="0" u="none" strike="noStrike" baseline="0" dirty="0">
                <a:solidFill>
                  <a:schemeClr val="bg1"/>
                </a:solidFill>
                <a:latin typeface="CMR12"/>
              </a:rPr>
              <a:t>30</a:t>
            </a:r>
            <a:r>
              <a:rPr lang="en-US" dirty="0">
                <a:solidFill>
                  <a:schemeClr val="bg1"/>
                </a:solidFill>
                <a:latin typeface="CMSY10"/>
                <a:cs typeface="Calibri" panose="020F0502020204030204" pitchFamily="34" charset="0"/>
              </a:rPr>
              <a:t>±0.01) m </a:t>
            </a:r>
            <a:r>
              <a:rPr lang="en-US" sz="1800" b="0" i="0" u="none" strike="noStrike" baseline="0" dirty="0">
                <a:latin typeface="CMR12"/>
              </a:rPr>
              <a:t>volume of the balloon was </a:t>
            </a:r>
            <a:r>
              <a:rPr lang="en-US" sz="1800" b="0" i="0" u="none" strike="noStrike" baseline="0" dirty="0">
                <a:solidFill>
                  <a:schemeClr val="bg1"/>
                </a:solidFill>
                <a:latin typeface="CMR12"/>
              </a:rPr>
              <a:t>(0</a:t>
            </a:r>
            <a:r>
              <a:rPr lang="en-US" sz="1800" b="0" i="0" u="none" strike="noStrike" baseline="0" dirty="0">
                <a:solidFill>
                  <a:schemeClr val="bg1"/>
                </a:solidFill>
                <a:latin typeface="CMMI12"/>
              </a:rPr>
              <a:t>.</a:t>
            </a:r>
            <a:r>
              <a:rPr lang="en-US" sz="1800" b="0" i="0" u="none" strike="noStrike" baseline="0" dirty="0">
                <a:solidFill>
                  <a:schemeClr val="bg1"/>
                </a:solidFill>
                <a:latin typeface="CMR12"/>
              </a:rPr>
              <a:t>01</a:t>
            </a:r>
            <a:r>
              <a:rPr lang="en-US" dirty="0">
                <a:solidFill>
                  <a:schemeClr val="bg1"/>
                </a:solidFill>
                <a:latin typeface="CMSY10"/>
                <a:cs typeface="Calibri" panose="020F0502020204030204" pitchFamily="34" charset="0"/>
              </a:rPr>
              <a:t>± 0.02)</a:t>
            </a:r>
            <a:r>
              <a:rPr lang="en-US" sz="1800" b="1" u="none" strike="noStrike" kern="1200" baseline="0" dirty="0">
                <a:solidFill>
                  <a:schemeClr val="bg1"/>
                </a:solidFill>
              </a:rPr>
              <a:t> </a:t>
            </a:r>
            <a:r>
              <a:rPr lang="en-US" sz="1800" u="none" strike="noStrike" kern="1200" baseline="0" dirty="0">
                <a:solidFill>
                  <a:schemeClr val="bg1"/>
                </a:solidFill>
              </a:rPr>
              <a:t>m</a:t>
            </a:r>
            <a:r>
              <a:rPr lang="en-US" sz="1800" u="none" strike="noStrike" kern="1200" baseline="30000" dirty="0">
                <a:solidFill>
                  <a:schemeClr val="bg1"/>
                </a:solidFill>
              </a:rPr>
              <a:t>3</a:t>
            </a:r>
            <a:r>
              <a:rPr lang="en-US" sz="1800" i="0" u="none" strike="noStrike" baseline="0" dirty="0">
                <a:latin typeface="CMR12"/>
              </a:rPr>
              <a:t> </a:t>
            </a:r>
            <a:r>
              <a:rPr lang="en-US" sz="1800" b="0" i="0" u="none" strike="noStrike" baseline="0" dirty="0">
                <a:latin typeface="CMR12"/>
              </a:rPr>
              <a:t> </a:t>
            </a:r>
            <a:r>
              <a:rPr lang="en-US" dirty="0">
                <a:latin typeface="CMSY10"/>
                <a:cs typeface="Calibri" panose="020F0502020204030204" pitchFamily="34" charset="0"/>
              </a:rPr>
              <a:t> </a:t>
            </a:r>
            <a:r>
              <a:rPr lang="en-US" sz="1800" b="0" i="0" u="none" strike="noStrike" baseline="0" dirty="0">
                <a:latin typeface="CMR12"/>
              </a:rPr>
              <a:t> </a:t>
            </a:r>
            <a:endParaRPr lang="en-US" dirty="0"/>
          </a:p>
        </p:txBody>
      </p:sp>
      <p:sp>
        <p:nvSpPr>
          <p:cNvPr id="8" name="Slide Number Placeholder 7">
            <a:extLst>
              <a:ext uri="{FF2B5EF4-FFF2-40B4-BE49-F238E27FC236}">
                <a16:creationId xmlns:a16="http://schemas.microsoft.com/office/drawing/2014/main" id="{538011D1-11E3-4BA9-9F4A-862A62560D18}"/>
              </a:ext>
            </a:extLst>
          </p:cNvPr>
          <p:cNvSpPr>
            <a:spLocks noGrp="1"/>
          </p:cNvSpPr>
          <p:nvPr>
            <p:ph type="sldNum" sz="quarter" idx="12"/>
          </p:nvPr>
        </p:nvSpPr>
        <p:spPr/>
        <p:txBody>
          <a:bodyPr/>
          <a:lstStyle/>
          <a:p>
            <a:fld id="{9EDA3910-4457-450F-9F28-1E6A9C6663C1}" type="slidenum">
              <a:rPr lang="en-US" sz="2000" smtClean="0"/>
              <a:t>13</a:t>
            </a:fld>
            <a:endParaRPr lang="en-US" sz="2000" dirty="0"/>
          </a:p>
        </p:txBody>
      </p:sp>
    </p:spTree>
    <p:extLst>
      <p:ext uri="{BB962C8B-B14F-4D97-AF65-F5344CB8AC3E}">
        <p14:creationId xmlns:p14="http://schemas.microsoft.com/office/powerpoint/2010/main" val="2738253885"/>
      </p:ext>
    </p:extLst>
  </p:cSld>
  <p:clrMapOvr>
    <a:masterClrMapping/>
  </p:clrMapOvr>
  <mc:AlternateContent xmlns:mc="http://schemas.openxmlformats.org/markup-compatibility/2006" xmlns:p14="http://schemas.microsoft.com/office/powerpoint/2010/main">
    <mc:Choice Requires="p14">
      <p:transition spd="slow" p14:dur="2000" advTm="49376"/>
    </mc:Choice>
    <mc:Fallback xmlns="">
      <p:transition spd="slow" advTm="493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7029-6C91-485A-A001-5D212A0C0821}"/>
              </a:ext>
            </a:extLst>
          </p:cNvPr>
          <p:cNvSpPr>
            <a:spLocks noGrp="1"/>
          </p:cNvSpPr>
          <p:nvPr>
            <p:ph type="title"/>
          </p:nvPr>
        </p:nvSpPr>
        <p:spPr>
          <a:xfrm>
            <a:off x="685800" y="-148753"/>
            <a:ext cx="10131425" cy="1456267"/>
          </a:xfrm>
        </p:spPr>
        <p:txBody>
          <a:bodyPr/>
          <a:lstStyle/>
          <a:p>
            <a:r>
              <a:rPr lang="en-GB" dirty="0"/>
              <a:t>Analysis AND DISCUSSION – 2</a:t>
            </a:r>
            <a:r>
              <a:rPr lang="en-GB" baseline="30000" dirty="0"/>
              <a:t>nd</a:t>
            </a:r>
            <a:r>
              <a:rPr lang="en-GB" dirty="0"/>
              <a:t> prototype</a:t>
            </a:r>
            <a:endParaRPr lang="en-US" dirty="0"/>
          </a:p>
        </p:txBody>
      </p:sp>
      <p:sp>
        <p:nvSpPr>
          <p:cNvPr id="3" name="Content Placeholder 2">
            <a:extLst>
              <a:ext uri="{FF2B5EF4-FFF2-40B4-BE49-F238E27FC236}">
                <a16:creationId xmlns:a16="http://schemas.microsoft.com/office/drawing/2014/main" id="{B5261477-7B14-4A01-9B72-D1298F06BC78}"/>
              </a:ext>
            </a:extLst>
          </p:cNvPr>
          <p:cNvSpPr>
            <a:spLocks noGrp="1"/>
          </p:cNvSpPr>
          <p:nvPr>
            <p:ph idx="1"/>
          </p:nvPr>
        </p:nvSpPr>
        <p:spPr>
          <a:xfrm>
            <a:off x="685799" y="760866"/>
            <a:ext cx="10131425" cy="1673489"/>
          </a:xfrm>
        </p:spPr>
        <p:txBody>
          <a:bodyPr/>
          <a:lstStyle/>
          <a:p>
            <a:r>
              <a:rPr lang="en-GB" dirty="0"/>
              <a:t>The second prototype was able to travel along the vertical axis of water and is able to collect, process and save data and create a webserver which is capable of transmitting this data autonomously to an external collecting device.</a:t>
            </a:r>
            <a:endParaRPr lang="en-US" dirty="0"/>
          </a:p>
          <a:p>
            <a:endParaRPr lang="en-US" dirty="0"/>
          </a:p>
        </p:txBody>
      </p:sp>
      <p:pic>
        <p:nvPicPr>
          <p:cNvPr id="5" name="Picture 4">
            <a:extLst>
              <a:ext uri="{FF2B5EF4-FFF2-40B4-BE49-F238E27FC236}">
                <a16:creationId xmlns:a16="http://schemas.microsoft.com/office/drawing/2014/main" id="{2388DA73-4DB7-4A46-9DD0-6800EC868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13661"/>
            <a:ext cx="5184913" cy="3007519"/>
          </a:xfrm>
          <a:prstGeom prst="rect">
            <a:avLst/>
          </a:prstGeom>
        </p:spPr>
      </p:pic>
      <p:graphicFrame>
        <p:nvGraphicFramePr>
          <p:cNvPr id="6" name="Table 4">
            <a:extLst>
              <a:ext uri="{FF2B5EF4-FFF2-40B4-BE49-F238E27FC236}">
                <a16:creationId xmlns:a16="http://schemas.microsoft.com/office/drawing/2014/main" id="{5F1F3FF1-60DE-4CF9-9C27-22FCE0CA8293}"/>
              </a:ext>
            </a:extLst>
          </p:cNvPr>
          <p:cNvGraphicFramePr>
            <a:graphicFrameLocks noGrp="1"/>
          </p:cNvGraphicFramePr>
          <p:nvPr>
            <p:extLst>
              <p:ext uri="{D42A27DB-BD31-4B8C-83A1-F6EECF244321}">
                <p14:modId xmlns:p14="http://schemas.microsoft.com/office/powerpoint/2010/main" val="3561879756"/>
              </p:ext>
            </p:extLst>
          </p:nvPr>
        </p:nvGraphicFramePr>
        <p:xfrm>
          <a:off x="6096000" y="1898910"/>
          <a:ext cx="5539409" cy="3007517"/>
        </p:xfrm>
        <a:graphic>
          <a:graphicData uri="http://schemas.openxmlformats.org/drawingml/2006/table">
            <a:tbl>
              <a:tblPr firstRow="1" bandRow="1">
                <a:tableStyleId>{5DA37D80-6434-44D0-A028-1B22A696006F}</a:tableStyleId>
              </a:tblPr>
              <a:tblGrid>
                <a:gridCol w="1179441">
                  <a:extLst>
                    <a:ext uri="{9D8B030D-6E8A-4147-A177-3AD203B41FA5}">
                      <a16:colId xmlns:a16="http://schemas.microsoft.com/office/drawing/2014/main" val="1881157298"/>
                    </a:ext>
                  </a:extLst>
                </a:gridCol>
                <a:gridCol w="2531166">
                  <a:extLst>
                    <a:ext uri="{9D8B030D-6E8A-4147-A177-3AD203B41FA5}">
                      <a16:colId xmlns:a16="http://schemas.microsoft.com/office/drawing/2014/main" val="2070686921"/>
                    </a:ext>
                  </a:extLst>
                </a:gridCol>
                <a:gridCol w="1828802">
                  <a:extLst>
                    <a:ext uri="{9D8B030D-6E8A-4147-A177-3AD203B41FA5}">
                      <a16:colId xmlns:a16="http://schemas.microsoft.com/office/drawing/2014/main" val="128408761"/>
                    </a:ext>
                  </a:extLst>
                </a:gridCol>
              </a:tblGrid>
              <a:tr h="771787">
                <a:tc>
                  <a:txBody>
                    <a:bodyPr/>
                    <a:lstStyle/>
                    <a:p>
                      <a:pPr algn="ctr"/>
                      <a:r>
                        <a:rPr lang="en-US" dirty="0"/>
                        <a:t>Reading N.O.</a:t>
                      </a:r>
                    </a:p>
                  </a:txBody>
                  <a:tcPr/>
                </a:tc>
                <a:tc>
                  <a:txBody>
                    <a:bodyPr/>
                    <a:lstStyle/>
                    <a:p>
                      <a:pPr algn="ctr"/>
                      <a:r>
                        <a:rPr lang="en-US" sz="1800" b="1" u="none" strike="noStrike" kern="1200" baseline="0" dirty="0">
                          <a:solidFill>
                            <a:schemeClr val="tx1"/>
                          </a:solidFill>
                        </a:rPr>
                        <a:t>Distance travelled (±0.25)m</a:t>
                      </a:r>
                      <a:endParaRPr lang="en-US" b="1" dirty="0">
                        <a:solidFill>
                          <a:schemeClr val="tx1"/>
                        </a:solidFill>
                      </a:endParaRPr>
                    </a:p>
                  </a:txBody>
                  <a:tcPr/>
                </a:tc>
                <a:tc>
                  <a:txBody>
                    <a:bodyPr/>
                    <a:lstStyle/>
                    <a:p>
                      <a:pPr algn="ctr"/>
                      <a:r>
                        <a:rPr lang="en-US" sz="1800" b="1" u="none" strike="noStrike" kern="1200" baseline="0" dirty="0">
                          <a:solidFill>
                            <a:schemeClr val="tx1"/>
                          </a:solidFill>
                        </a:rPr>
                        <a:t>Time taken (±0.01)s</a:t>
                      </a:r>
                      <a:endParaRPr lang="en-US" b="1" dirty="0">
                        <a:solidFill>
                          <a:schemeClr val="tx1"/>
                        </a:solidFill>
                      </a:endParaRPr>
                    </a:p>
                  </a:txBody>
                  <a:tcPr/>
                </a:tc>
                <a:extLst>
                  <a:ext uri="{0D108BD9-81ED-4DB2-BD59-A6C34878D82A}">
                    <a16:rowId xmlns:a16="http://schemas.microsoft.com/office/drawing/2014/main" val="2575823140"/>
                  </a:ext>
                </a:extLst>
              </a:tr>
              <a:tr h="447146">
                <a:tc>
                  <a:txBody>
                    <a:bodyPr/>
                    <a:lstStyle/>
                    <a:p>
                      <a:pPr algn="ctr"/>
                      <a:r>
                        <a:rPr lang="en-US" dirty="0"/>
                        <a:t>1</a:t>
                      </a:r>
                    </a:p>
                  </a:txBody>
                  <a:tcPr/>
                </a:tc>
                <a:tc>
                  <a:txBody>
                    <a:bodyPr/>
                    <a:lstStyle/>
                    <a:p>
                      <a:pPr algn="ctr"/>
                      <a:r>
                        <a:rPr lang="en-US" dirty="0"/>
                        <a:t>9.12</a:t>
                      </a:r>
                    </a:p>
                  </a:txBody>
                  <a:tcPr/>
                </a:tc>
                <a:tc>
                  <a:txBody>
                    <a:bodyPr/>
                    <a:lstStyle/>
                    <a:p>
                      <a:pPr algn="ctr"/>
                      <a:r>
                        <a:rPr lang="en-US" dirty="0"/>
                        <a:t>26.63</a:t>
                      </a:r>
                    </a:p>
                  </a:txBody>
                  <a:tcPr/>
                </a:tc>
                <a:extLst>
                  <a:ext uri="{0D108BD9-81ED-4DB2-BD59-A6C34878D82A}">
                    <a16:rowId xmlns:a16="http://schemas.microsoft.com/office/drawing/2014/main" val="1500789169"/>
                  </a:ext>
                </a:extLst>
              </a:tr>
              <a:tr h="447146">
                <a:tc>
                  <a:txBody>
                    <a:bodyPr/>
                    <a:lstStyle/>
                    <a:p>
                      <a:pPr algn="ctr"/>
                      <a:r>
                        <a:rPr lang="en-US" dirty="0"/>
                        <a:t>2</a:t>
                      </a:r>
                    </a:p>
                  </a:txBody>
                  <a:tcPr/>
                </a:tc>
                <a:tc>
                  <a:txBody>
                    <a:bodyPr/>
                    <a:lstStyle/>
                    <a:p>
                      <a:pPr algn="ctr"/>
                      <a:r>
                        <a:rPr lang="en-US" dirty="0"/>
                        <a:t>8.89</a:t>
                      </a:r>
                    </a:p>
                  </a:txBody>
                  <a:tcPr/>
                </a:tc>
                <a:tc>
                  <a:txBody>
                    <a:bodyPr/>
                    <a:lstStyle/>
                    <a:p>
                      <a:pPr algn="ctr"/>
                      <a:r>
                        <a:rPr lang="en-US" dirty="0"/>
                        <a:t>26.31</a:t>
                      </a:r>
                    </a:p>
                  </a:txBody>
                  <a:tcPr/>
                </a:tc>
                <a:extLst>
                  <a:ext uri="{0D108BD9-81ED-4DB2-BD59-A6C34878D82A}">
                    <a16:rowId xmlns:a16="http://schemas.microsoft.com/office/drawing/2014/main" val="1412571389"/>
                  </a:ext>
                </a:extLst>
              </a:tr>
              <a:tr h="447146">
                <a:tc>
                  <a:txBody>
                    <a:bodyPr/>
                    <a:lstStyle/>
                    <a:p>
                      <a:pPr algn="ctr"/>
                      <a:r>
                        <a:rPr lang="en-US" dirty="0"/>
                        <a:t>3</a:t>
                      </a:r>
                    </a:p>
                  </a:txBody>
                  <a:tcPr/>
                </a:tc>
                <a:tc>
                  <a:txBody>
                    <a:bodyPr/>
                    <a:lstStyle/>
                    <a:p>
                      <a:pPr algn="ctr"/>
                      <a:r>
                        <a:rPr lang="en-US" dirty="0"/>
                        <a:t>9.05</a:t>
                      </a:r>
                    </a:p>
                  </a:txBody>
                  <a:tcPr/>
                </a:tc>
                <a:tc>
                  <a:txBody>
                    <a:bodyPr/>
                    <a:lstStyle/>
                    <a:p>
                      <a:pPr algn="ctr"/>
                      <a:r>
                        <a:rPr lang="en-US" dirty="0"/>
                        <a:t>26.60</a:t>
                      </a:r>
                    </a:p>
                  </a:txBody>
                  <a:tcPr/>
                </a:tc>
                <a:extLst>
                  <a:ext uri="{0D108BD9-81ED-4DB2-BD59-A6C34878D82A}">
                    <a16:rowId xmlns:a16="http://schemas.microsoft.com/office/drawing/2014/main" val="1785523678"/>
                  </a:ext>
                </a:extLst>
              </a:tr>
              <a:tr h="447146">
                <a:tc>
                  <a:txBody>
                    <a:bodyPr/>
                    <a:lstStyle/>
                    <a:p>
                      <a:pPr algn="ctr"/>
                      <a:r>
                        <a:rPr lang="en-US" dirty="0"/>
                        <a:t>4</a:t>
                      </a:r>
                    </a:p>
                  </a:txBody>
                  <a:tcPr/>
                </a:tc>
                <a:tc>
                  <a:txBody>
                    <a:bodyPr/>
                    <a:lstStyle/>
                    <a:p>
                      <a:pPr algn="ctr"/>
                      <a:r>
                        <a:rPr lang="en-US" dirty="0"/>
                        <a:t>8.97</a:t>
                      </a:r>
                    </a:p>
                  </a:txBody>
                  <a:tcPr/>
                </a:tc>
                <a:tc>
                  <a:txBody>
                    <a:bodyPr/>
                    <a:lstStyle/>
                    <a:p>
                      <a:pPr algn="ctr"/>
                      <a:r>
                        <a:rPr lang="en-US" dirty="0"/>
                        <a:t>26.40</a:t>
                      </a:r>
                    </a:p>
                  </a:txBody>
                  <a:tcPr/>
                </a:tc>
                <a:extLst>
                  <a:ext uri="{0D108BD9-81ED-4DB2-BD59-A6C34878D82A}">
                    <a16:rowId xmlns:a16="http://schemas.microsoft.com/office/drawing/2014/main" val="2390567811"/>
                  </a:ext>
                </a:extLst>
              </a:tr>
              <a:tr h="447146">
                <a:tc>
                  <a:txBody>
                    <a:bodyPr/>
                    <a:lstStyle/>
                    <a:p>
                      <a:pPr algn="ctr"/>
                      <a:r>
                        <a:rPr lang="en-US" dirty="0"/>
                        <a:t>5</a:t>
                      </a:r>
                    </a:p>
                  </a:txBody>
                  <a:tcPr/>
                </a:tc>
                <a:tc>
                  <a:txBody>
                    <a:bodyPr/>
                    <a:lstStyle/>
                    <a:p>
                      <a:pPr algn="ctr"/>
                      <a:r>
                        <a:rPr lang="en-US" dirty="0"/>
                        <a:t>9.02</a:t>
                      </a:r>
                    </a:p>
                  </a:txBody>
                  <a:tcPr/>
                </a:tc>
                <a:tc>
                  <a:txBody>
                    <a:bodyPr/>
                    <a:lstStyle/>
                    <a:p>
                      <a:pPr algn="ctr"/>
                      <a:r>
                        <a:rPr lang="en-US" dirty="0"/>
                        <a:t>26.48</a:t>
                      </a:r>
                    </a:p>
                  </a:txBody>
                  <a:tcPr/>
                </a:tc>
                <a:extLst>
                  <a:ext uri="{0D108BD9-81ED-4DB2-BD59-A6C34878D82A}">
                    <a16:rowId xmlns:a16="http://schemas.microsoft.com/office/drawing/2014/main" val="280353779"/>
                  </a:ext>
                </a:extLst>
              </a:tr>
            </a:tbl>
          </a:graphicData>
        </a:graphic>
      </p:graphicFrame>
      <p:sp>
        <p:nvSpPr>
          <p:cNvPr id="7" name="TextBox 6">
            <a:extLst>
              <a:ext uri="{FF2B5EF4-FFF2-40B4-BE49-F238E27FC236}">
                <a16:creationId xmlns:a16="http://schemas.microsoft.com/office/drawing/2014/main" id="{269C4CB8-413E-4A9F-9E7E-A1A611D31DBD}"/>
              </a:ext>
            </a:extLst>
          </p:cNvPr>
          <p:cNvSpPr txBox="1"/>
          <p:nvPr/>
        </p:nvSpPr>
        <p:spPr>
          <a:xfrm>
            <a:off x="6277045" y="4832685"/>
            <a:ext cx="5539409" cy="646331"/>
          </a:xfrm>
          <a:prstGeom prst="rect">
            <a:avLst/>
          </a:prstGeom>
          <a:noFill/>
        </p:spPr>
        <p:txBody>
          <a:bodyPr wrap="square" rtlCol="0">
            <a:spAutoFit/>
          </a:bodyPr>
          <a:lstStyle/>
          <a:p>
            <a:pPr algn="ctr"/>
            <a:r>
              <a:rPr lang="en-US" sz="1800" b="0" i="0" u="none" strike="noStrike" baseline="0" dirty="0">
                <a:latin typeface="CMR12"/>
              </a:rPr>
              <a:t>The average velocity of the balloon in the upwards direction is </a:t>
            </a:r>
            <a:r>
              <a:rPr lang="en-US" sz="1800" b="0" i="0" u="none" strike="noStrike" baseline="0" dirty="0">
                <a:solidFill>
                  <a:schemeClr val="bg1"/>
                </a:solidFill>
                <a:latin typeface="CMR12"/>
              </a:rPr>
              <a:t>(0</a:t>
            </a:r>
            <a:r>
              <a:rPr lang="en-US" sz="1800" b="0" i="0" u="none" strike="noStrike" baseline="0" dirty="0">
                <a:solidFill>
                  <a:schemeClr val="bg1"/>
                </a:solidFill>
                <a:latin typeface="CMMI12"/>
              </a:rPr>
              <a:t>.</a:t>
            </a:r>
            <a:r>
              <a:rPr lang="en-US" dirty="0">
                <a:solidFill>
                  <a:schemeClr val="bg1"/>
                </a:solidFill>
                <a:latin typeface="CMR12"/>
              </a:rPr>
              <a:t>340</a:t>
            </a:r>
            <a:r>
              <a:rPr lang="en-US" dirty="0">
                <a:solidFill>
                  <a:schemeClr val="bg1"/>
                </a:solidFill>
                <a:latin typeface="CMSY10"/>
                <a:cs typeface="Calibri" panose="020F0502020204030204" pitchFamily="34" charset="0"/>
              </a:rPr>
              <a:t>±0.009)ms</a:t>
            </a:r>
            <a:r>
              <a:rPr lang="en-US" baseline="30000" dirty="0">
                <a:solidFill>
                  <a:schemeClr val="bg1"/>
                </a:solidFill>
                <a:latin typeface="CMSY10"/>
                <a:cs typeface="Calibri" panose="020F0502020204030204" pitchFamily="34" charset="0"/>
              </a:rPr>
              <a:t>-1</a:t>
            </a:r>
            <a:endParaRPr lang="en-US" dirty="0">
              <a:solidFill>
                <a:schemeClr val="bg1"/>
              </a:solidFill>
            </a:endParaRPr>
          </a:p>
        </p:txBody>
      </p:sp>
      <p:sp>
        <p:nvSpPr>
          <p:cNvPr id="8" name="TextBox 7">
            <a:extLst>
              <a:ext uri="{FF2B5EF4-FFF2-40B4-BE49-F238E27FC236}">
                <a16:creationId xmlns:a16="http://schemas.microsoft.com/office/drawing/2014/main" id="{EC2A831D-D52D-48D4-A2E6-05D87C159DD0}"/>
              </a:ext>
            </a:extLst>
          </p:cNvPr>
          <p:cNvSpPr txBox="1"/>
          <p:nvPr/>
        </p:nvSpPr>
        <p:spPr>
          <a:xfrm>
            <a:off x="556591" y="4891684"/>
            <a:ext cx="5539409" cy="369332"/>
          </a:xfrm>
          <a:prstGeom prst="rect">
            <a:avLst/>
          </a:prstGeom>
          <a:noFill/>
        </p:spPr>
        <p:txBody>
          <a:bodyPr wrap="square" rtlCol="0">
            <a:spAutoFit/>
          </a:bodyPr>
          <a:lstStyle/>
          <a:p>
            <a:pPr algn="ctr"/>
            <a:r>
              <a:rPr lang="en-US" sz="1800" b="0" i="0" u="none" strike="noStrike" baseline="0" dirty="0">
                <a:latin typeface="CMR12"/>
              </a:rPr>
              <a:t>Graph of Pressure (Pa) vs Depth (m)</a:t>
            </a:r>
            <a:endParaRPr lang="en-US" dirty="0"/>
          </a:p>
        </p:txBody>
      </p:sp>
      <p:sp>
        <p:nvSpPr>
          <p:cNvPr id="9" name="Slide Number Placeholder 8">
            <a:extLst>
              <a:ext uri="{FF2B5EF4-FFF2-40B4-BE49-F238E27FC236}">
                <a16:creationId xmlns:a16="http://schemas.microsoft.com/office/drawing/2014/main" id="{ADCB4DAD-89A4-44BA-8C49-D19B8E07CD71}"/>
              </a:ext>
            </a:extLst>
          </p:cNvPr>
          <p:cNvSpPr>
            <a:spLocks noGrp="1"/>
          </p:cNvSpPr>
          <p:nvPr>
            <p:ph type="sldNum" sz="quarter" idx="12"/>
          </p:nvPr>
        </p:nvSpPr>
        <p:spPr/>
        <p:txBody>
          <a:bodyPr/>
          <a:lstStyle/>
          <a:p>
            <a:fld id="{9EDA3910-4457-450F-9F28-1E6A9C6663C1}" type="slidenum">
              <a:rPr lang="en-US" sz="2000" smtClean="0"/>
              <a:t>14</a:t>
            </a:fld>
            <a:endParaRPr lang="en-US" sz="2000" dirty="0"/>
          </a:p>
        </p:txBody>
      </p:sp>
    </p:spTree>
    <p:extLst>
      <p:ext uri="{BB962C8B-B14F-4D97-AF65-F5344CB8AC3E}">
        <p14:creationId xmlns:p14="http://schemas.microsoft.com/office/powerpoint/2010/main" val="3017940370"/>
      </p:ext>
    </p:extLst>
  </p:cSld>
  <p:clrMapOvr>
    <a:masterClrMapping/>
  </p:clrMapOvr>
  <mc:AlternateContent xmlns:mc="http://schemas.openxmlformats.org/markup-compatibility/2006" xmlns:p14="http://schemas.microsoft.com/office/powerpoint/2010/main">
    <mc:Choice Requires="p14">
      <p:transition spd="slow" p14:dur="2000" advTm="38926"/>
    </mc:Choice>
    <mc:Fallback xmlns="">
      <p:transition spd="slow" advTm="389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7029-6C91-485A-A001-5D212A0C0821}"/>
              </a:ext>
            </a:extLst>
          </p:cNvPr>
          <p:cNvSpPr>
            <a:spLocks noGrp="1"/>
          </p:cNvSpPr>
          <p:nvPr>
            <p:ph type="title"/>
          </p:nvPr>
        </p:nvSpPr>
        <p:spPr>
          <a:xfrm>
            <a:off x="685800" y="-148753"/>
            <a:ext cx="10131425" cy="1456267"/>
          </a:xfrm>
        </p:spPr>
        <p:txBody>
          <a:bodyPr/>
          <a:lstStyle/>
          <a:p>
            <a:r>
              <a:rPr lang="en-GB" dirty="0"/>
              <a:t>Analysis AND DISCUSSION – 2</a:t>
            </a:r>
            <a:r>
              <a:rPr lang="en-GB" baseline="30000" dirty="0"/>
              <a:t>nd</a:t>
            </a:r>
            <a:r>
              <a:rPr lang="en-GB" dirty="0"/>
              <a:t> prototype</a:t>
            </a:r>
            <a:endParaRPr lang="en-US" dirty="0"/>
          </a:p>
        </p:txBody>
      </p:sp>
      <p:sp>
        <p:nvSpPr>
          <p:cNvPr id="9" name="Slide Number Placeholder 8">
            <a:extLst>
              <a:ext uri="{FF2B5EF4-FFF2-40B4-BE49-F238E27FC236}">
                <a16:creationId xmlns:a16="http://schemas.microsoft.com/office/drawing/2014/main" id="{ADCB4DAD-89A4-44BA-8C49-D19B8E07CD71}"/>
              </a:ext>
            </a:extLst>
          </p:cNvPr>
          <p:cNvSpPr>
            <a:spLocks noGrp="1"/>
          </p:cNvSpPr>
          <p:nvPr>
            <p:ph type="sldNum" sz="quarter" idx="12"/>
          </p:nvPr>
        </p:nvSpPr>
        <p:spPr/>
        <p:txBody>
          <a:bodyPr/>
          <a:lstStyle/>
          <a:p>
            <a:fld id="{9EDA3910-4457-450F-9F28-1E6A9C6663C1}" type="slidenum">
              <a:rPr lang="en-US" sz="2000" smtClean="0"/>
              <a:t>15</a:t>
            </a:fld>
            <a:endParaRPr lang="en-US" sz="2000" dirty="0"/>
          </a:p>
        </p:txBody>
      </p:sp>
      <p:sp>
        <p:nvSpPr>
          <p:cNvPr id="11" name="TextBox 10">
            <a:extLst>
              <a:ext uri="{FF2B5EF4-FFF2-40B4-BE49-F238E27FC236}">
                <a16:creationId xmlns:a16="http://schemas.microsoft.com/office/drawing/2014/main" id="{C88624F7-8B2C-4F25-B956-8AE98B5197EC}"/>
              </a:ext>
            </a:extLst>
          </p:cNvPr>
          <p:cNvSpPr txBox="1"/>
          <p:nvPr/>
        </p:nvSpPr>
        <p:spPr>
          <a:xfrm>
            <a:off x="2979175" y="1613566"/>
            <a:ext cx="5722374"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200" dirty="0"/>
              <a:t>Amplitude = 44330(1-(P/P</a:t>
            </a:r>
            <a:r>
              <a:rPr lang="en-US" sz="3200" baseline="-25000" dirty="0"/>
              <a:t>0</a:t>
            </a:r>
            <a:r>
              <a:rPr lang="en-US" sz="3200" dirty="0"/>
              <a:t>)</a:t>
            </a:r>
            <a:r>
              <a:rPr lang="en-US" sz="3200" baseline="30000" dirty="0"/>
              <a:t>1/5.255</a:t>
            </a:r>
            <a:r>
              <a:rPr lang="en-US" sz="3200" dirty="0"/>
              <a:t>)</a:t>
            </a:r>
          </a:p>
        </p:txBody>
      </p:sp>
      <p:sp>
        <p:nvSpPr>
          <p:cNvPr id="12" name="TextBox 11">
            <a:extLst>
              <a:ext uri="{FF2B5EF4-FFF2-40B4-BE49-F238E27FC236}">
                <a16:creationId xmlns:a16="http://schemas.microsoft.com/office/drawing/2014/main" id="{25113A36-9721-496A-A8A6-96AE0DD4AEF9}"/>
              </a:ext>
            </a:extLst>
          </p:cNvPr>
          <p:cNvSpPr txBox="1"/>
          <p:nvPr/>
        </p:nvSpPr>
        <p:spPr>
          <a:xfrm>
            <a:off x="840658" y="3066821"/>
            <a:ext cx="8642555" cy="1569660"/>
          </a:xfrm>
          <a:prstGeom prst="rect">
            <a:avLst/>
          </a:prstGeom>
          <a:noFill/>
        </p:spPr>
        <p:txBody>
          <a:bodyPr wrap="square" rtlCol="0">
            <a:spAutoFit/>
          </a:bodyPr>
          <a:lstStyle/>
          <a:p>
            <a:r>
              <a:rPr lang="en-US" sz="2400" dirty="0"/>
              <a:t>Here,</a:t>
            </a:r>
          </a:p>
          <a:p>
            <a:endParaRPr lang="en-US" sz="2400" dirty="0"/>
          </a:p>
          <a:p>
            <a:r>
              <a:rPr lang="en-US" sz="2400" dirty="0"/>
              <a:t>P = Measured pressure in (</a:t>
            </a:r>
            <a:r>
              <a:rPr lang="en-US" sz="2400" dirty="0" err="1"/>
              <a:t>hPa</a:t>
            </a:r>
            <a:r>
              <a:rPr lang="en-US" sz="2400" dirty="0"/>
              <a:t>)</a:t>
            </a:r>
          </a:p>
          <a:p>
            <a:r>
              <a:rPr lang="en-US" sz="2400" dirty="0"/>
              <a:t>P</a:t>
            </a:r>
            <a:r>
              <a:rPr lang="en-US" sz="2400" baseline="-25000" dirty="0"/>
              <a:t>0 =  </a:t>
            </a:r>
            <a:r>
              <a:rPr lang="en-US" sz="2400" dirty="0"/>
              <a:t>Pressure at sea level in (</a:t>
            </a:r>
            <a:r>
              <a:rPr lang="en-US" sz="2400" dirty="0" err="1"/>
              <a:t>hPa</a:t>
            </a:r>
            <a:r>
              <a:rPr lang="en-US" sz="2400" dirty="0"/>
              <a:t>)</a:t>
            </a:r>
          </a:p>
        </p:txBody>
      </p:sp>
      <p:sp>
        <p:nvSpPr>
          <p:cNvPr id="13" name="TextBox 12">
            <a:extLst>
              <a:ext uri="{FF2B5EF4-FFF2-40B4-BE49-F238E27FC236}">
                <a16:creationId xmlns:a16="http://schemas.microsoft.com/office/drawing/2014/main" id="{D77280DB-813D-46E3-B786-AF4AFDEF374E}"/>
              </a:ext>
            </a:extLst>
          </p:cNvPr>
          <p:cNvSpPr txBox="1"/>
          <p:nvPr/>
        </p:nvSpPr>
        <p:spPr>
          <a:xfrm>
            <a:off x="3498516" y="2544087"/>
            <a:ext cx="4505991" cy="369332"/>
          </a:xfrm>
          <a:prstGeom prst="rect">
            <a:avLst/>
          </a:prstGeom>
          <a:noFill/>
        </p:spPr>
        <p:txBody>
          <a:bodyPr wrap="square" rtlCol="0">
            <a:spAutoFit/>
          </a:bodyPr>
          <a:lstStyle/>
          <a:p>
            <a:r>
              <a:rPr lang="en-US" dirty="0"/>
              <a:t>Equation 1: International Barometric Formula</a:t>
            </a:r>
          </a:p>
        </p:txBody>
      </p:sp>
    </p:spTree>
    <p:extLst>
      <p:ext uri="{BB962C8B-B14F-4D97-AF65-F5344CB8AC3E}">
        <p14:creationId xmlns:p14="http://schemas.microsoft.com/office/powerpoint/2010/main" val="1242413982"/>
      </p:ext>
    </p:extLst>
  </p:cSld>
  <p:clrMapOvr>
    <a:masterClrMapping/>
  </p:clrMapOvr>
  <mc:AlternateContent xmlns:mc="http://schemas.openxmlformats.org/markup-compatibility/2006">
    <mc:Choice xmlns:p14="http://schemas.microsoft.com/office/powerpoint/2010/main" Requires="p14">
      <p:transition spd="slow" p14:dur="2000" advTm="38926"/>
    </mc:Choice>
    <mc:Fallback>
      <p:transition spd="slow" advTm="389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7029-6C91-485A-A001-5D212A0C0821}"/>
              </a:ext>
            </a:extLst>
          </p:cNvPr>
          <p:cNvSpPr>
            <a:spLocks noGrp="1"/>
          </p:cNvSpPr>
          <p:nvPr>
            <p:ph type="title"/>
          </p:nvPr>
        </p:nvSpPr>
        <p:spPr>
          <a:xfrm>
            <a:off x="685800" y="-148753"/>
            <a:ext cx="10131425" cy="1456267"/>
          </a:xfrm>
        </p:spPr>
        <p:txBody>
          <a:bodyPr/>
          <a:lstStyle/>
          <a:p>
            <a:r>
              <a:rPr lang="en-GB" dirty="0"/>
              <a:t>Analysis AND DISCUSSION – 2</a:t>
            </a:r>
            <a:r>
              <a:rPr lang="en-GB" baseline="30000" dirty="0"/>
              <a:t>nd</a:t>
            </a:r>
            <a:r>
              <a:rPr lang="en-GB" dirty="0"/>
              <a:t> prototype</a:t>
            </a:r>
            <a:endParaRPr lang="en-US" dirty="0"/>
          </a:p>
        </p:txBody>
      </p:sp>
      <p:pic>
        <p:nvPicPr>
          <p:cNvPr id="9" name="Picture 8">
            <a:extLst>
              <a:ext uri="{FF2B5EF4-FFF2-40B4-BE49-F238E27FC236}">
                <a16:creationId xmlns:a16="http://schemas.microsoft.com/office/drawing/2014/main" id="{CDDF8727-7245-4BAB-A0F7-9E4F462F0054}"/>
              </a:ext>
            </a:extLst>
          </p:cNvPr>
          <p:cNvPicPr>
            <a:picLocks noChangeAspect="1"/>
          </p:cNvPicPr>
          <p:nvPr/>
        </p:nvPicPr>
        <p:blipFill rotWithShape="1">
          <a:blip r:embed="rId3">
            <a:extLst>
              <a:ext uri="{28A0092B-C50C-407E-A947-70E740481C1C}">
                <a14:useLocalDpi xmlns:a14="http://schemas.microsoft.com/office/drawing/2010/main" val="0"/>
              </a:ext>
            </a:extLst>
          </a:blip>
          <a:srcRect l="15463" r="26268" b="63371"/>
          <a:stretch/>
        </p:blipFill>
        <p:spPr>
          <a:xfrm>
            <a:off x="3716593" y="886897"/>
            <a:ext cx="8271804" cy="2372369"/>
          </a:xfrm>
          <a:prstGeom prst="rect">
            <a:avLst/>
          </a:prstGeom>
        </p:spPr>
      </p:pic>
      <p:sp>
        <p:nvSpPr>
          <p:cNvPr id="8" name="TextBox 7">
            <a:extLst>
              <a:ext uri="{FF2B5EF4-FFF2-40B4-BE49-F238E27FC236}">
                <a16:creationId xmlns:a16="http://schemas.microsoft.com/office/drawing/2014/main" id="{EC2A831D-D52D-48D4-A2E6-05D87C159DD0}"/>
              </a:ext>
            </a:extLst>
          </p:cNvPr>
          <p:cNvSpPr txBox="1"/>
          <p:nvPr/>
        </p:nvSpPr>
        <p:spPr>
          <a:xfrm>
            <a:off x="398556" y="1211625"/>
            <a:ext cx="1952438" cy="1938992"/>
          </a:xfrm>
          <a:prstGeom prst="rect">
            <a:avLst/>
          </a:prstGeom>
          <a:noFill/>
        </p:spPr>
        <p:txBody>
          <a:bodyPr wrap="square" rtlCol="0">
            <a:spAutoFit/>
          </a:bodyPr>
          <a:lstStyle/>
          <a:p>
            <a:pPr algn="ctr"/>
            <a:r>
              <a:rPr lang="en-US" sz="2400" b="0" i="0" u="none" strike="noStrike" baseline="0" dirty="0">
                <a:latin typeface="CMR12"/>
              </a:rPr>
              <a:t>Internal Web server created by the Esp-32 module</a:t>
            </a:r>
            <a:endParaRPr lang="en-US" sz="2400" dirty="0"/>
          </a:p>
        </p:txBody>
      </p:sp>
      <p:sp>
        <p:nvSpPr>
          <p:cNvPr id="14" name="TextBox 13">
            <a:extLst>
              <a:ext uri="{FF2B5EF4-FFF2-40B4-BE49-F238E27FC236}">
                <a16:creationId xmlns:a16="http://schemas.microsoft.com/office/drawing/2014/main" id="{A136DCF9-CFB7-4C59-A69B-7602911936F5}"/>
              </a:ext>
            </a:extLst>
          </p:cNvPr>
          <p:cNvSpPr txBox="1"/>
          <p:nvPr/>
        </p:nvSpPr>
        <p:spPr>
          <a:xfrm>
            <a:off x="7709999" y="4277948"/>
            <a:ext cx="1952438" cy="1200329"/>
          </a:xfrm>
          <a:prstGeom prst="rect">
            <a:avLst/>
          </a:prstGeom>
          <a:noFill/>
        </p:spPr>
        <p:txBody>
          <a:bodyPr wrap="square" rtlCol="0">
            <a:spAutoFit/>
          </a:bodyPr>
          <a:lstStyle/>
          <a:p>
            <a:pPr algn="ctr"/>
            <a:r>
              <a:rPr lang="en-US" sz="2400" b="0" i="0" u="none" strike="noStrike" baseline="0" dirty="0">
                <a:latin typeface="CMR12"/>
              </a:rPr>
              <a:t>Readings seen on Data.csv file</a:t>
            </a:r>
            <a:endParaRPr lang="en-US" sz="2400" dirty="0"/>
          </a:p>
        </p:txBody>
      </p:sp>
      <p:sp>
        <p:nvSpPr>
          <p:cNvPr id="17" name="Arrow: Right 16">
            <a:extLst>
              <a:ext uri="{FF2B5EF4-FFF2-40B4-BE49-F238E27FC236}">
                <a16:creationId xmlns:a16="http://schemas.microsoft.com/office/drawing/2014/main" id="{2F13390D-E9D6-40BF-8CF2-60F4F34DA3C3}"/>
              </a:ext>
            </a:extLst>
          </p:cNvPr>
          <p:cNvSpPr/>
          <p:nvPr/>
        </p:nvSpPr>
        <p:spPr>
          <a:xfrm>
            <a:off x="2555492" y="1928043"/>
            <a:ext cx="956603" cy="3113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3490E21-EB37-40A4-9B22-C703D8314C6B}"/>
              </a:ext>
            </a:extLst>
          </p:cNvPr>
          <p:cNvSpPr/>
          <p:nvPr/>
        </p:nvSpPr>
        <p:spPr>
          <a:xfrm rot="10800000">
            <a:off x="6510854" y="4722423"/>
            <a:ext cx="956603" cy="3113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58F1C35-357B-46A9-BFD8-B9C6FB3BC88E}"/>
              </a:ext>
            </a:extLst>
          </p:cNvPr>
          <p:cNvSpPr>
            <a:spLocks noGrp="1"/>
          </p:cNvSpPr>
          <p:nvPr>
            <p:ph type="sldNum" sz="quarter" idx="12"/>
          </p:nvPr>
        </p:nvSpPr>
        <p:spPr/>
        <p:txBody>
          <a:bodyPr/>
          <a:lstStyle/>
          <a:p>
            <a:fld id="{9EDA3910-4457-450F-9F28-1E6A9C6663C1}" type="slidenum">
              <a:rPr lang="en-US" sz="2000" smtClean="0"/>
              <a:t>16</a:t>
            </a:fld>
            <a:endParaRPr lang="en-US" sz="2000" dirty="0"/>
          </a:p>
        </p:txBody>
      </p:sp>
      <p:pic>
        <p:nvPicPr>
          <p:cNvPr id="10" name="Picture 9">
            <a:extLst>
              <a:ext uri="{FF2B5EF4-FFF2-40B4-BE49-F238E27FC236}">
                <a16:creationId xmlns:a16="http://schemas.microsoft.com/office/drawing/2014/main" id="{AEA740F1-76C7-4603-BA59-5E91AC2088E7}"/>
              </a:ext>
            </a:extLst>
          </p:cNvPr>
          <p:cNvPicPr>
            <a:picLocks noChangeAspect="1"/>
          </p:cNvPicPr>
          <p:nvPr/>
        </p:nvPicPr>
        <p:blipFill>
          <a:blip r:embed="rId4"/>
          <a:stretch>
            <a:fillRect/>
          </a:stretch>
        </p:blipFill>
        <p:spPr>
          <a:xfrm>
            <a:off x="578170" y="3457546"/>
            <a:ext cx="5179342" cy="3011245"/>
          </a:xfrm>
          <a:prstGeom prst="rect">
            <a:avLst/>
          </a:prstGeom>
        </p:spPr>
      </p:pic>
    </p:spTree>
    <p:extLst>
      <p:ext uri="{BB962C8B-B14F-4D97-AF65-F5344CB8AC3E}">
        <p14:creationId xmlns:p14="http://schemas.microsoft.com/office/powerpoint/2010/main" val="2450569574"/>
      </p:ext>
    </p:extLst>
  </p:cSld>
  <p:clrMapOvr>
    <a:masterClrMapping/>
  </p:clrMapOvr>
  <mc:AlternateContent xmlns:mc="http://schemas.openxmlformats.org/markup-compatibility/2006" xmlns:p14="http://schemas.microsoft.com/office/powerpoint/2010/main">
    <mc:Choice Requires="p14">
      <p:transition spd="slow" p14:dur="2000" advTm="34979"/>
    </mc:Choice>
    <mc:Fallback xmlns="">
      <p:transition spd="slow" advTm="3497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DE7F-E82B-40D6-85B8-8647A415F6FB}"/>
              </a:ext>
            </a:extLst>
          </p:cNvPr>
          <p:cNvSpPr>
            <a:spLocks noGrp="1"/>
          </p:cNvSpPr>
          <p:nvPr>
            <p:ph type="title"/>
          </p:nvPr>
        </p:nvSpPr>
        <p:spPr/>
        <p:txBody>
          <a:bodyPr/>
          <a:lstStyle/>
          <a:p>
            <a:r>
              <a:rPr lang="en-GB" dirty="0"/>
              <a:t>Conclusions</a:t>
            </a:r>
            <a:endParaRPr lang="en-US" dirty="0"/>
          </a:p>
        </p:txBody>
      </p:sp>
      <p:cxnSp>
        <p:nvCxnSpPr>
          <p:cNvPr id="7" name="Straight Connector 6">
            <a:extLst>
              <a:ext uri="{FF2B5EF4-FFF2-40B4-BE49-F238E27FC236}">
                <a16:creationId xmlns:a16="http://schemas.microsoft.com/office/drawing/2014/main" id="{D81D13CA-0F89-40E3-A26C-88C1B2B57DD6}"/>
              </a:ext>
            </a:extLst>
          </p:cNvPr>
          <p:cNvCxnSpPr/>
          <p:nvPr/>
        </p:nvCxnSpPr>
        <p:spPr>
          <a:xfrm>
            <a:off x="3699803" y="2236763"/>
            <a:ext cx="0" cy="4107766"/>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B6586683-1736-4DD4-A4A6-C203FEC06513}"/>
              </a:ext>
            </a:extLst>
          </p:cNvPr>
          <p:cNvCxnSpPr>
            <a:cxnSpLocks/>
          </p:cNvCxnSpPr>
          <p:nvPr/>
        </p:nvCxnSpPr>
        <p:spPr>
          <a:xfrm>
            <a:off x="1139479" y="2853397"/>
            <a:ext cx="10030265"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36170327-0078-4397-A157-5A0701A8B66C}"/>
              </a:ext>
            </a:extLst>
          </p:cNvPr>
          <p:cNvSpPr txBox="1"/>
          <p:nvPr/>
        </p:nvSpPr>
        <p:spPr>
          <a:xfrm>
            <a:off x="1419713" y="2315475"/>
            <a:ext cx="2658790" cy="400110"/>
          </a:xfrm>
          <a:prstGeom prst="rect">
            <a:avLst/>
          </a:prstGeom>
          <a:noFill/>
        </p:spPr>
        <p:txBody>
          <a:bodyPr wrap="square" rtlCol="0">
            <a:spAutoFit/>
          </a:bodyPr>
          <a:lstStyle/>
          <a:p>
            <a:r>
              <a:rPr lang="en-US" sz="2000" dirty="0"/>
              <a:t>Principle used</a:t>
            </a:r>
          </a:p>
        </p:txBody>
      </p:sp>
      <p:sp>
        <p:nvSpPr>
          <p:cNvPr id="12" name="TextBox 11">
            <a:extLst>
              <a:ext uri="{FF2B5EF4-FFF2-40B4-BE49-F238E27FC236}">
                <a16:creationId xmlns:a16="http://schemas.microsoft.com/office/drawing/2014/main" id="{F1B24BA4-2C1A-4820-AA09-3DA4C827B788}"/>
              </a:ext>
            </a:extLst>
          </p:cNvPr>
          <p:cNvSpPr txBox="1"/>
          <p:nvPr/>
        </p:nvSpPr>
        <p:spPr>
          <a:xfrm>
            <a:off x="3816629" y="2082038"/>
            <a:ext cx="7353115" cy="707886"/>
          </a:xfrm>
          <a:prstGeom prst="rect">
            <a:avLst/>
          </a:prstGeom>
          <a:noFill/>
        </p:spPr>
        <p:txBody>
          <a:bodyPr wrap="square" rtlCol="0">
            <a:spAutoFit/>
          </a:bodyPr>
          <a:lstStyle/>
          <a:p>
            <a:r>
              <a:rPr lang="en-US" sz="2000" dirty="0"/>
              <a:t>Principle of Up thrust was successfully used to float and submerge the inflation device for data collection and dissemination as required</a:t>
            </a:r>
          </a:p>
        </p:txBody>
      </p:sp>
      <p:cxnSp>
        <p:nvCxnSpPr>
          <p:cNvPr id="9" name="Straight Connector 8">
            <a:extLst>
              <a:ext uri="{FF2B5EF4-FFF2-40B4-BE49-F238E27FC236}">
                <a16:creationId xmlns:a16="http://schemas.microsoft.com/office/drawing/2014/main" id="{B2DE2A66-D42A-47FA-A997-6E7C1977957D}"/>
              </a:ext>
            </a:extLst>
          </p:cNvPr>
          <p:cNvCxnSpPr>
            <a:cxnSpLocks/>
          </p:cNvCxnSpPr>
          <p:nvPr/>
        </p:nvCxnSpPr>
        <p:spPr>
          <a:xfrm>
            <a:off x="1139479" y="3694910"/>
            <a:ext cx="10030265"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6487E4EC-7681-4114-A290-F268F10D3933}"/>
              </a:ext>
            </a:extLst>
          </p:cNvPr>
          <p:cNvSpPr txBox="1"/>
          <p:nvPr/>
        </p:nvSpPr>
        <p:spPr>
          <a:xfrm>
            <a:off x="1419713" y="2906959"/>
            <a:ext cx="2658790" cy="707886"/>
          </a:xfrm>
          <a:prstGeom prst="rect">
            <a:avLst/>
          </a:prstGeom>
          <a:noFill/>
        </p:spPr>
        <p:txBody>
          <a:bodyPr wrap="square" rtlCol="0">
            <a:spAutoFit/>
          </a:bodyPr>
          <a:lstStyle/>
          <a:p>
            <a:r>
              <a:rPr lang="en-US" sz="2000" dirty="0"/>
              <a:t>Data Collection and Processing</a:t>
            </a:r>
          </a:p>
        </p:txBody>
      </p:sp>
      <p:sp>
        <p:nvSpPr>
          <p:cNvPr id="14" name="TextBox 13">
            <a:extLst>
              <a:ext uri="{FF2B5EF4-FFF2-40B4-BE49-F238E27FC236}">
                <a16:creationId xmlns:a16="http://schemas.microsoft.com/office/drawing/2014/main" id="{C24266B5-FF09-43E0-8DEC-AB24B2019198}"/>
              </a:ext>
            </a:extLst>
          </p:cNvPr>
          <p:cNvSpPr txBox="1"/>
          <p:nvPr/>
        </p:nvSpPr>
        <p:spPr>
          <a:xfrm>
            <a:off x="3816628" y="2933042"/>
            <a:ext cx="7353115" cy="707886"/>
          </a:xfrm>
          <a:prstGeom prst="rect">
            <a:avLst/>
          </a:prstGeom>
          <a:noFill/>
        </p:spPr>
        <p:txBody>
          <a:bodyPr wrap="square" rtlCol="0">
            <a:spAutoFit/>
          </a:bodyPr>
          <a:lstStyle/>
          <a:p>
            <a:r>
              <a:rPr lang="en-US" sz="2000" dirty="0"/>
              <a:t>Data was successfully collected from the attached sensor , processed and saved using the ESP-32 module. </a:t>
            </a:r>
          </a:p>
        </p:txBody>
      </p:sp>
      <p:sp>
        <p:nvSpPr>
          <p:cNvPr id="15" name="TextBox 14">
            <a:extLst>
              <a:ext uri="{FF2B5EF4-FFF2-40B4-BE49-F238E27FC236}">
                <a16:creationId xmlns:a16="http://schemas.microsoft.com/office/drawing/2014/main" id="{77B507A3-AD9D-4B45-9C20-18D186AF52A6}"/>
              </a:ext>
            </a:extLst>
          </p:cNvPr>
          <p:cNvSpPr txBox="1"/>
          <p:nvPr/>
        </p:nvSpPr>
        <p:spPr>
          <a:xfrm>
            <a:off x="1419713" y="3890536"/>
            <a:ext cx="2658790" cy="400110"/>
          </a:xfrm>
          <a:prstGeom prst="rect">
            <a:avLst/>
          </a:prstGeom>
          <a:noFill/>
        </p:spPr>
        <p:txBody>
          <a:bodyPr wrap="square" rtlCol="0">
            <a:spAutoFit/>
          </a:bodyPr>
          <a:lstStyle/>
          <a:p>
            <a:r>
              <a:rPr lang="en-US" sz="2000" dirty="0"/>
              <a:t>Data Transmission</a:t>
            </a:r>
          </a:p>
        </p:txBody>
      </p:sp>
      <p:cxnSp>
        <p:nvCxnSpPr>
          <p:cNvPr id="16" name="Straight Connector 15">
            <a:extLst>
              <a:ext uri="{FF2B5EF4-FFF2-40B4-BE49-F238E27FC236}">
                <a16:creationId xmlns:a16="http://schemas.microsoft.com/office/drawing/2014/main" id="{B07FBF90-7A27-48F2-9E43-953848690E08}"/>
              </a:ext>
            </a:extLst>
          </p:cNvPr>
          <p:cNvCxnSpPr>
            <a:cxnSpLocks/>
          </p:cNvCxnSpPr>
          <p:nvPr/>
        </p:nvCxnSpPr>
        <p:spPr>
          <a:xfrm>
            <a:off x="1139478" y="4562928"/>
            <a:ext cx="10030265" cy="0"/>
          </a:xfrm>
          <a:prstGeom prst="line">
            <a:avLst/>
          </a:prstGeom>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B6116128-E963-416E-A49F-DFB038C034F3}"/>
              </a:ext>
            </a:extLst>
          </p:cNvPr>
          <p:cNvSpPr txBox="1"/>
          <p:nvPr/>
        </p:nvSpPr>
        <p:spPr>
          <a:xfrm>
            <a:off x="3816627" y="3720572"/>
            <a:ext cx="7353115" cy="707886"/>
          </a:xfrm>
          <a:prstGeom prst="rect">
            <a:avLst/>
          </a:prstGeom>
          <a:noFill/>
        </p:spPr>
        <p:txBody>
          <a:bodyPr wrap="square" rtlCol="0">
            <a:spAutoFit/>
          </a:bodyPr>
          <a:lstStyle/>
          <a:p>
            <a:r>
              <a:rPr lang="en-US" sz="2000" dirty="0"/>
              <a:t>Data was successfully transmitted via the WIFI network to the remote collecting device. </a:t>
            </a:r>
          </a:p>
        </p:txBody>
      </p:sp>
      <p:cxnSp>
        <p:nvCxnSpPr>
          <p:cNvPr id="19" name="Straight Connector 18">
            <a:extLst>
              <a:ext uri="{FF2B5EF4-FFF2-40B4-BE49-F238E27FC236}">
                <a16:creationId xmlns:a16="http://schemas.microsoft.com/office/drawing/2014/main" id="{27536153-58DF-43CD-9AE2-FD4BED417F13}"/>
              </a:ext>
            </a:extLst>
          </p:cNvPr>
          <p:cNvCxnSpPr>
            <a:cxnSpLocks/>
          </p:cNvCxnSpPr>
          <p:nvPr/>
        </p:nvCxnSpPr>
        <p:spPr>
          <a:xfrm>
            <a:off x="1139478" y="5364684"/>
            <a:ext cx="10030265" cy="0"/>
          </a:xfrm>
          <a:prstGeom prst="line">
            <a:avLst/>
          </a:prstGeom>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87EFC741-6A5E-4CF5-90C8-64A01624BC04}"/>
              </a:ext>
            </a:extLst>
          </p:cNvPr>
          <p:cNvSpPr txBox="1"/>
          <p:nvPr/>
        </p:nvSpPr>
        <p:spPr>
          <a:xfrm>
            <a:off x="1419713" y="4697399"/>
            <a:ext cx="2658790" cy="400110"/>
          </a:xfrm>
          <a:prstGeom prst="rect">
            <a:avLst/>
          </a:prstGeom>
          <a:noFill/>
        </p:spPr>
        <p:txBody>
          <a:bodyPr wrap="square" rtlCol="0">
            <a:spAutoFit/>
          </a:bodyPr>
          <a:lstStyle/>
          <a:p>
            <a:r>
              <a:rPr lang="en-US" sz="2000" dirty="0"/>
              <a:t>Limitations</a:t>
            </a:r>
          </a:p>
        </p:txBody>
      </p:sp>
      <p:sp>
        <p:nvSpPr>
          <p:cNvPr id="21" name="TextBox 20">
            <a:extLst>
              <a:ext uri="{FF2B5EF4-FFF2-40B4-BE49-F238E27FC236}">
                <a16:creationId xmlns:a16="http://schemas.microsoft.com/office/drawing/2014/main" id="{6B31706C-07DD-44B0-AF49-32276B57E63F}"/>
              </a:ext>
            </a:extLst>
          </p:cNvPr>
          <p:cNvSpPr txBox="1"/>
          <p:nvPr/>
        </p:nvSpPr>
        <p:spPr>
          <a:xfrm>
            <a:off x="3816627" y="4562928"/>
            <a:ext cx="7353115" cy="707886"/>
          </a:xfrm>
          <a:prstGeom prst="rect">
            <a:avLst/>
          </a:prstGeom>
          <a:noFill/>
        </p:spPr>
        <p:txBody>
          <a:bodyPr wrap="square" rtlCol="0">
            <a:spAutoFit/>
          </a:bodyPr>
          <a:lstStyle/>
          <a:p>
            <a:r>
              <a:rPr lang="en-US" sz="2000" dirty="0"/>
              <a:t>The depth to which the inflation system can dive down to is limited by the components used in it’s creation.</a:t>
            </a:r>
          </a:p>
        </p:txBody>
      </p:sp>
      <p:sp>
        <p:nvSpPr>
          <p:cNvPr id="22" name="TextBox 21">
            <a:extLst>
              <a:ext uri="{FF2B5EF4-FFF2-40B4-BE49-F238E27FC236}">
                <a16:creationId xmlns:a16="http://schemas.microsoft.com/office/drawing/2014/main" id="{67AB58AB-5B83-4410-BE1D-B49FA5541A4F}"/>
              </a:ext>
            </a:extLst>
          </p:cNvPr>
          <p:cNvSpPr txBox="1"/>
          <p:nvPr/>
        </p:nvSpPr>
        <p:spPr>
          <a:xfrm>
            <a:off x="1478705" y="5554721"/>
            <a:ext cx="2658790" cy="400110"/>
          </a:xfrm>
          <a:prstGeom prst="rect">
            <a:avLst/>
          </a:prstGeom>
          <a:noFill/>
        </p:spPr>
        <p:txBody>
          <a:bodyPr wrap="square" rtlCol="0">
            <a:spAutoFit/>
          </a:bodyPr>
          <a:lstStyle/>
          <a:p>
            <a:r>
              <a:rPr lang="en-US" sz="2000" dirty="0"/>
              <a:t>Overall</a:t>
            </a:r>
          </a:p>
        </p:txBody>
      </p:sp>
      <p:sp>
        <p:nvSpPr>
          <p:cNvPr id="23" name="TextBox 22">
            <a:extLst>
              <a:ext uri="{FF2B5EF4-FFF2-40B4-BE49-F238E27FC236}">
                <a16:creationId xmlns:a16="http://schemas.microsoft.com/office/drawing/2014/main" id="{E8F18954-92A8-4CE0-86B2-2CB40F6A54C3}"/>
              </a:ext>
            </a:extLst>
          </p:cNvPr>
          <p:cNvSpPr txBox="1"/>
          <p:nvPr/>
        </p:nvSpPr>
        <p:spPr>
          <a:xfrm>
            <a:off x="3816627" y="5456109"/>
            <a:ext cx="7353115" cy="707886"/>
          </a:xfrm>
          <a:prstGeom prst="rect">
            <a:avLst/>
          </a:prstGeom>
          <a:noFill/>
        </p:spPr>
        <p:txBody>
          <a:bodyPr wrap="square" rtlCol="0">
            <a:spAutoFit/>
          </a:bodyPr>
          <a:lstStyle/>
          <a:p>
            <a:r>
              <a:rPr lang="en-US" sz="2000" dirty="0"/>
              <a:t>The inflation system operates successfully and achieves the objectives it was meant to reach.</a:t>
            </a:r>
          </a:p>
        </p:txBody>
      </p:sp>
      <p:sp>
        <p:nvSpPr>
          <p:cNvPr id="4" name="Slide Number Placeholder 3">
            <a:extLst>
              <a:ext uri="{FF2B5EF4-FFF2-40B4-BE49-F238E27FC236}">
                <a16:creationId xmlns:a16="http://schemas.microsoft.com/office/drawing/2014/main" id="{4ACA012E-799C-49BC-826E-A9FA911F0A3B}"/>
              </a:ext>
            </a:extLst>
          </p:cNvPr>
          <p:cNvSpPr>
            <a:spLocks noGrp="1"/>
          </p:cNvSpPr>
          <p:nvPr>
            <p:ph type="sldNum" sz="quarter" idx="12"/>
          </p:nvPr>
        </p:nvSpPr>
        <p:spPr/>
        <p:txBody>
          <a:bodyPr/>
          <a:lstStyle/>
          <a:p>
            <a:fld id="{9EDA3910-4457-450F-9F28-1E6A9C6663C1}" type="slidenum">
              <a:rPr lang="en-US" sz="2000" smtClean="0"/>
              <a:t>17</a:t>
            </a:fld>
            <a:endParaRPr lang="en-US" sz="2000" dirty="0"/>
          </a:p>
        </p:txBody>
      </p:sp>
    </p:spTree>
    <p:extLst>
      <p:ext uri="{BB962C8B-B14F-4D97-AF65-F5344CB8AC3E}">
        <p14:creationId xmlns:p14="http://schemas.microsoft.com/office/powerpoint/2010/main" val="1986911460"/>
      </p:ext>
    </p:extLst>
  </p:cSld>
  <p:clrMapOvr>
    <a:masterClrMapping/>
  </p:clrMapOvr>
  <mc:AlternateContent xmlns:mc="http://schemas.openxmlformats.org/markup-compatibility/2006" xmlns:p14="http://schemas.microsoft.com/office/powerpoint/2010/main">
    <mc:Choice Requires="p14">
      <p:transition spd="slow" p14:dur="2000" advTm="63684"/>
    </mc:Choice>
    <mc:Fallback xmlns="">
      <p:transition spd="slow" advTm="6368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5F05-737C-4D76-8615-73EF0E0E7CB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F0E62B80-6687-4B5D-8C26-D5BB42D20813}"/>
              </a:ext>
            </a:extLst>
          </p:cNvPr>
          <p:cNvSpPr>
            <a:spLocks noGrp="1"/>
          </p:cNvSpPr>
          <p:nvPr>
            <p:ph idx="1"/>
          </p:nvPr>
        </p:nvSpPr>
        <p:spPr>
          <a:xfrm>
            <a:off x="685801" y="1837267"/>
            <a:ext cx="10332317" cy="4549678"/>
          </a:xfrm>
        </p:spPr>
        <p:txBody>
          <a:bodyPr>
            <a:normAutofit/>
          </a:bodyPr>
          <a:lstStyle/>
          <a:p>
            <a:r>
              <a:rPr lang="en-GB" sz="2800" dirty="0"/>
              <a:t>Addition </a:t>
            </a:r>
            <a:r>
              <a:rPr lang="en-US" sz="2800" dirty="0"/>
              <a:t>of motors to the inflation system so that the device can navigate in the water body and remain in the specified zone.</a:t>
            </a:r>
          </a:p>
          <a:p>
            <a:r>
              <a:rPr lang="en-US" sz="2800" dirty="0"/>
              <a:t>Creation of a troubleshooting system which can perform internal diagnostics on the system.</a:t>
            </a:r>
          </a:p>
          <a:p>
            <a:r>
              <a:rPr lang="en-US" sz="2800" dirty="0"/>
              <a:t>Creation of an inflating material that can be attached to the bottom of the inflation system and raise the entire system above the water.</a:t>
            </a:r>
          </a:p>
          <a:p>
            <a:r>
              <a:rPr lang="en-US" sz="2800" dirty="0"/>
              <a:t>Using the Wi-Fi bandwidth of 5 GHz in data transmission with the aid of antennas for further reach.</a:t>
            </a:r>
          </a:p>
          <a:p>
            <a:endParaRPr lang="en-US" sz="2800" dirty="0"/>
          </a:p>
        </p:txBody>
      </p:sp>
      <p:sp>
        <p:nvSpPr>
          <p:cNvPr id="5" name="Slide Number Placeholder 4">
            <a:extLst>
              <a:ext uri="{FF2B5EF4-FFF2-40B4-BE49-F238E27FC236}">
                <a16:creationId xmlns:a16="http://schemas.microsoft.com/office/drawing/2014/main" id="{92C9B536-005A-4E45-9F7E-F40E73C79AAC}"/>
              </a:ext>
            </a:extLst>
          </p:cNvPr>
          <p:cNvSpPr>
            <a:spLocks noGrp="1"/>
          </p:cNvSpPr>
          <p:nvPr>
            <p:ph type="sldNum" sz="quarter" idx="12"/>
          </p:nvPr>
        </p:nvSpPr>
        <p:spPr/>
        <p:txBody>
          <a:bodyPr/>
          <a:lstStyle/>
          <a:p>
            <a:fld id="{9EDA3910-4457-450F-9F28-1E6A9C6663C1}" type="slidenum">
              <a:rPr lang="en-US" sz="2000" smtClean="0"/>
              <a:t>18</a:t>
            </a:fld>
            <a:endParaRPr lang="en-US" sz="2000" dirty="0"/>
          </a:p>
        </p:txBody>
      </p:sp>
    </p:spTree>
    <p:extLst>
      <p:ext uri="{BB962C8B-B14F-4D97-AF65-F5344CB8AC3E}">
        <p14:creationId xmlns:p14="http://schemas.microsoft.com/office/powerpoint/2010/main" val="3970128219"/>
      </p:ext>
    </p:extLst>
  </p:cSld>
  <p:clrMapOvr>
    <a:masterClrMapping/>
  </p:clrMapOvr>
  <mc:AlternateContent xmlns:mc="http://schemas.openxmlformats.org/markup-compatibility/2006" xmlns:p14="http://schemas.microsoft.com/office/powerpoint/2010/main">
    <mc:Choice Requires="p14">
      <p:transition spd="slow" p14:dur="2000" advTm="46290"/>
    </mc:Choice>
    <mc:Fallback xmlns="">
      <p:transition spd="slow" advTm="462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0993-6A97-4C54-A729-0A3A368A9D4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5015A09-F4E5-44DA-8508-2D1EF0DDA070}"/>
              </a:ext>
            </a:extLst>
          </p:cNvPr>
          <p:cNvSpPr>
            <a:spLocks noGrp="1"/>
          </p:cNvSpPr>
          <p:nvPr>
            <p:ph idx="1"/>
          </p:nvPr>
        </p:nvSpPr>
        <p:spPr>
          <a:xfrm>
            <a:off x="685801" y="1697160"/>
            <a:ext cx="10131425" cy="4173415"/>
          </a:xfrm>
        </p:spPr>
        <p:txBody>
          <a:bodyPr>
            <a:normAutofit/>
          </a:bodyPr>
          <a:lstStyle/>
          <a:p>
            <a:pPr algn="l"/>
            <a:r>
              <a:rPr lang="en-US" sz="1800" b="0" i="0" u="none" strike="noStrike" baseline="0" dirty="0">
                <a:latin typeface="CMR12"/>
              </a:rPr>
              <a:t>[1] Underwater Robotic Vehicles (ROV AUV) for Inspections, Observation and Videography.</a:t>
            </a:r>
          </a:p>
          <a:p>
            <a:pPr algn="l"/>
            <a:r>
              <a:rPr lang="en-US" sz="1800" b="0" i="0" u="none" strike="noStrike" baseline="0" dirty="0">
                <a:latin typeface="CMR12"/>
              </a:rPr>
              <a:t>[2] An Introduction to 5GHz Technology, 2021.</a:t>
            </a:r>
          </a:p>
          <a:p>
            <a:pPr algn="l"/>
            <a:r>
              <a:rPr lang="en-US" sz="1800" b="0" i="0" u="none" strike="noStrike" baseline="0" dirty="0">
                <a:latin typeface="CMR12"/>
              </a:rPr>
              <a:t>[3] Can Water Interfere With </a:t>
            </a:r>
            <a:r>
              <a:rPr lang="en-US" sz="1800" b="0" i="0" u="none" strike="noStrike" baseline="0" dirty="0" err="1">
                <a:latin typeface="CMR12"/>
              </a:rPr>
              <a:t>WiFi</a:t>
            </a:r>
            <a:r>
              <a:rPr lang="en-US" sz="1800" b="0" i="0" u="none" strike="noStrike" baseline="0" dirty="0">
                <a:latin typeface="CMR12"/>
              </a:rPr>
              <a:t> Signals? Exploring The Science Behind </a:t>
            </a:r>
            <a:r>
              <a:rPr lang="en-US" sz="1800" b="0" i="0" u="none" strike="noStrike" baseline="0" dirty="0" err="1">
                <a:latin typeface="CMR12"/>
              </a:rPr>
              <a:t>WiFi</a:t>
            </a:r>
            <a:r>
              <a:rPr lang="en-US" dirty="0">
                <a:latin typeface="CMR12"/>
              </a:rPr>
              <a:t> a</a:t>
            </a:r>
            <a:r>
              <a:rPr lang="en-US" sz="1800" b="0" i="0" u="none" strike="noStrike" baseline="0" dirty="0">
                <a:latin typeface="CMR12"/>
              </a:rPr>
              <a:t>nd Water Interactions, 2023.</a:t>
            </a:r>
          </a:p>
          <a:p>
            <a:pPr algn="l"/>
            <a:r>
              <a:rPr lang="en-US" sz="1800" b="0" i="0" u="none" strike="noStrike" baseline="0" dirty="0">
                <a:latin typeface="CMR12"/>
              </a:rPr>
              <a:t>[4] First Underwater Robot. </a:t>
            </a:r>
            <a:r>
              <a:rPr lang="en-US" dirty="0">
                <a:hlinkClick r:id="rId2"/>
              </a:rPr>
              <a:t>http://www.seasky.org/ocean-exploration/ocean-timeline-1951-1970.htm</a:t>
            </a:r>
            <a:endParaRPr lang="en-US" dirty="0"/>
          </a:p>
          <a:p>
            <a:pPr algn="l"/>
            <a:r>
              <a:rPr lang="en-US" sz="1800" b="0" i="0" u="none" strike="noStrike" baseline="0" dirty="0">
                <a:latin typeface="CMR12"/>
              </a:rPr>
              <a:t>[5] </a:t>
            </a:r>
            <a:r>
              <a:rPr lang="it-IT" sz="1800" b="0" i="0" u="none" strike="noStrike" baseline="0" dirty="0">
                <a:latin typeface="CMR12"/>
              </a:rPr>
              <a:t>S. Aronica, N. Gabriele Gall`ı, Bernardo Patti, I. Fontana, P. Calandrino, </a:t>
            </a:r>
            <a:r>
              <a:rPr lang="en-US" sz="1800" b="0" i="0" u="none" strike="noStrike" baseline="0" dirty="0">
                <a:latin typeface="CMR12"/>
              </a:rPr>
              <a:t>G. </a:t>
            </a:r>
            <a:r>
              <a:rPr lang="en-US" sz="1800" b="0" i="0" u="none" strike="noStrike" baseline="0" dirty="0" err="1">
                <a:latin typeface="CMR12"/>
              </a:rPr>
              <a:t>Giacalone</a:t>
            </a:r>
            <a:r>
              <a:rPr lang="en-US" sz="1800" b="0" i="0" u="none" strike="noStrike" baseline="0" dirty="0">
                <a:latin typeface="CMR12"/>
              </a:rPr>
              <a:t>, G. Basilone, S. Mazzola, and A. </a:t>
            </a:r>
            <a:r>
              <a:rPr lang="en-US" sz="1800" b="0" i="0" u="none" strike="noStrike" baseline="0" dirty="0" err="1">
                <a:latin typeface="CMR12"/>
              </a:rPr>
              <a:t>Bonanno</a:t>
            </a:r>
            <a:r>
              <a:rPr lang="en-US" sz="1800" b="0" i="0" u="none" strike="noStrike" baseline="0" dirty="0">
                <a:latin typeface="CMR12"/>
              </a:rPr>
              <a:t>. The autonomous underwater data acquisition system for physical and chemical parameters (AUDAS-PCP) onboard a fishing vessel. </a:t>
            </a:r>
            <a:r>
              <a:rPr lang="en-US" sz="1800" b="0" i="0" u="none" strike="noStrike" baseline="0" dirty="0">
                <a:latin typeface="CMTI12"/>
              </a:rPr>
              <a:t>Journal of Operational Oceanography</a:t>
            </a:r>
            <a:r>
              <a:rPr lang="en-US" sz="1800" b="0" i="0" u="none" strike="noStrike" baseline="0" dirty="0">
                <a:latin typeface="CMR12"/>
              </a:rPr>
              <a:t>, 9:s58–s65, </a:t>
            </a:r>
            <a:r>
              <a:rPr lang="en-US" sz="1800" b="0" i="0" u="none" strike="noStrike" baseline="0" dirty="0" err="1">
                <a:latin typeface="CMR12"/>
              </a:rPr>
              <a:t>jun</a:t>
            </a:r>
            <a:r>
              <a:rPr lang="en-US" sz="1800" b="0" i="0" u="none" strike="noStrike" baseline="0" dirty="0">
                <a:latin typeface="CMR12"/>
              </a:rPr>
              <a:t> 2016</a:t>
            </a:r>
          </a:p>
          <a:p>
            <a:pPr algn="l"/>
            <a:r>
              <a:rPr lang="en-US" sz="1800" b="0" i="0" u="none" strike="noStrike" baseline="0" dirty="0">
                <a:latin typeface="CMR12"/>
              </a:rPr>
              <a:t>[6] Daniel Babatunde, Simon Pomeroy, Paul Lepper, Ben Clark, and Rebecca Walker. Autonomous deployment of underwater acoustic monitoring devices using an unmanned aerial vehicle: The flying hydrophone. </a:t>
            </a:r>
            <a:r>
              <a:rPr lang="en-US" sz="1800" b="0" i="0" u="none" strike="noStrike" baseline="0" dirty="0">
                <a:latin typeface="CMTI12"/>
              </a:rPr>
              <a:t>Sensors (Switzerland)</a:t>
            </a:r>
            <a:r>
              <a:rPr lang="en-US" sz="1800" b="0" i="0" u="none" strike="noStrike" baseline="0" dirty="0">
                <a:latin typeface="CMR12"/>
              </a:rPr>
              <a:t>, 20(21):1–21, </a:t>
            </a:r>
            <a:r>
              <a:rPr lang="en-US" sz="1800" b="0" i="0" u="none" strike="noStrike" baseline="0" dirty="0" err="1">
                <a:latin typeface="CMR12"/>
              </a:rPr>
              <a:t>nov</a:t>
            </a:r>
            <a:r>
              <a:rPr lang="en-US" sz="1800" b="0" i="0" u="none" strike="noStrike" baseline="0" dirty="0">
                <a:latin typeface="CMR12"/>
              </a:rPr>
              <a:t> 2020.</a:t>
            </a:r>
            <a:endParaRPr lang="en-US" dirty="0"/>
          </a:p>
        </p:txBody>
      </p:sp>
      <p:sp>
        <p:nvSpPr>
          <p:cNvPr id="5" name="Slide Number Placeholder 4">
            <a:extLst>
              <a:ext uri="{FF2B5EF4-FFF2-40B4-BE49-F238E27FC236}">
                <a16:creationId xmlns:a16="http://schemas.microsoft.com/office/drawing/2014/main" id="{1FB5C744-4E6D-46CE-8D14-31272C7F6FFD}"/>
              </a:ext>
            </a:extLst>
          </p:cNvPr>
          <p:cNvSpPr>
            <a:spLocks noGrp="1"/>
          </p:cNvSpPr>
          <p:nvPr>
            <p:ph type="sldNum" sz="quarter" idx="12"/>
          </p:nvPr>
        </p:nvSpPr>
        <p:spPr/>
        <p:txBody>
          <a:bodyPr/>
          <a:lstStyle/>
          <a:p>
            <a:fld id="{9EDA3910-4457-450F-9F28-1E6A9C6663C1}" type="slidenum">
              <a:rPr lang="en-US" sz="2000" smtClean="0"/>
              <a:t>19</a:t>
            </a:fld>
            <a:endParaRPr lang="en-US" sz="2000" dirty="0"/>
          </a:p>
        </p:txBody>
      </p:sp>
    </p:spTree>
    <p:extLst>
      <p:ext uri="{BB962C8B-B14F-4D97-AF65-F5344CB8AC3E}">
        <p14:creationId xmlns:p14="http://schemas.microsoft.com/office/powerpoint/2010/main" val="47184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47E7-79DD-4F66-9667-64A80AF61C93}"/>
              </a:ext>
            </a:extLst>
          </p:cNvPr>
          <p:cNvSpPr>
            <a:spLocks noGrp="1"/>
          </p:cNvSpPr>
          <p:nvPr>
            <p:ph type="title"/>
          </p:nvPr>
        </p:nvSpPr>
        <p:spPr/>
        <p:txBody>
          <a:bodyPr/>
          <a:lstStyle/>
          <a:p>
            <a:r>
              <a:rPr lang="en-GB" dirty="0"/>
              <a:t>Objective</a:t>
            </a:r>
            <a:endParaRPr lang="en-US" dirty="0"/>
          </a:p>
        </p:txBody>
      </p:sp>
      <p:sp>
        <p:nvSpPr>
          <p:cNvPr id="3" name="Content Placeholder 2">
            <a:extLst>
              <a:ext uri="{FF2B5EF4-FFF2-40B4-BE49-F238E27FC236}">
                <a16:creationId xmlns:a16="http://schemas.microsoft.com/office/drawing/2014/main" id="{5B8EBA8A-0654-4FC2-ACF4-9179B9A9903C}"/>
              </a:ext>
            </a:extLst>
          </p:cNvPr>
          <p:cNvSpPr>
            <a:spLocks noGrp="1"/>
          </p:cNvSpPr>
          <p:nvPr>
            <p:ph idx="1"/>
          </p:nvPr>
        </p:nvSpPr>
        <p:spPr>
          <a:xfrm>
            <a:off x="838200" y="1825625"/>
            <a:ext cx="10515600" cy="939090"/>
          </a:xfrm>
        </p:spPr>
        <p:txBody>
          <a:bodyPr>
            <a:noAutofit/>
          </a:bodyPr>
          <a:lstStyle/>
          <a:p>
            <a:r>
              <a:rPr lang="en-GB" sz="2800" dirty="0"/>
              <a:t>Creation of an On Demand Inflation System for Underwater Sensor Deployment capable of remote data transfer which is cost effective, compact and power efficient.</a:t>
            </a:r>
            <a:endParaRPr lang="en-US" sz="2800" dirty="0"/>
          </a:p>
        </p:txBody>
      </p:sp>
      <p:sp>
        <p:nvSpPr>
          <p:cNvPr id="4" name="Title 1">
            <a:extLst>
              <a:ext uri="{FF2B5EF4-FFF2-40B4-BE49-F238E27FC236}">
                <a16:creationId xmlns:a16="http://schemas.microsoft.com/office/drawing/2014/main" id="{5BA4F291-67C2-4B25-8B57-77CB0F3FEB00}"/>
              </a:ext>
            </a:extLst>
          </p:cNvPr>
          <p:cNvSpPr txBox="1">
            <a:spLocks/>
          </p:cNvSpPr>
          <p:nvPr/>
        </p:nvSpPr>
        <p:spPr>
          <a:xfrm>
            <a:off x="685801" y="28996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MOTIVE</a:t>
            </a:r>
            <a:endParaRPr lang="en-US" sz="3600" dirty="0"/>
          </a:p>
        </p:txBody>
      </p:sp>
      <p:sp>
        <p:nvSpPr>
          <p:cNvPr id="5" name="Content Placeholder 2">
            <a:extLst>
              <a:ext uri="{FF2B5EF4-FFF2-40B4-BE49-F238E27FC236}">
                <a16:creationId xmlns:a16="http://schemas.microsoft.com/office/drawing/2014/main" id="{94D031A7-4B53-48B0-B554-9E4039B8063F}"/>
              </a:ext>
            </a:extLst>
          </p:cNvPr>
          <p:cNvSpPr txBox="1">
            <a:spLocks/>
          </p:cNvSpPr>
          <p:nvPr/>
        </p:nvSpPr>
        <p:spPr>
          <a:xfrm>
            <a:off x="838200" y="4360152"/>
            <a:ext cx="10515600" cy="9390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assist the user in collecting data when required from deep water bodies remotely and continuously without having to be physically present. </a:t>
            </a:r>
            <a:endParaRPr lang="en-US" dirty="0"/>
          </a:p>
        </p:txBody>
      </p:sp>
      <p:sp>
        <p:nvSpPr>
          <p:cNvPr id="7" name="Slide Number Placeholder 6">
            <a:extLst>
              <a:ext uri="{FF2B5EF4-FFF2-40B4-BE49-F238E27FC236}">
                <a16:creationId xmlns:a16="http://schemas.microsoft.com/office/drawing/2014/main" id="{7FA9A0B9-0105-4078-8F0F-F5F0E73A0D28}"/>
              </a:ext>
            </a:extLst>
          </p:cNvPr>
          <p:cNvSpPr>
            <a:spLocks noGrp="1"/>
          </p:cNvSpPr>
          <p:nvPr>
            <p:ph type="sldNum" sz="quarter" idx="12"/>
          </p:nvPr>
        </p:nvSpPr>
        <p:spPr/>
        <p:txBody>
          <a:bodyPr/>
          <a:lstStyle/>
          <a:p>
            <a:fld id="{9EDA3910-4457-450F-9F28-1E6A9C6663C1}" type="slidenum">
              <a:rPr lang="en-US" sz="2000" smtClean="0"/>
              <a:t>2</a:t>
            </a:fld>
            <a:endParaRPr lang="en-US" sz="2000" dirty="0"/>
          </a:p>
        </p:txBody>
      </p:sp>
    </p:spTree>
    <p:extLst>
      <p:ext uri="{BB962C8B-B14F-4D97-AF65-F5344CB8AC3E}">
        <p14:creationId xmlns:p14="http://schemas.microsoft.com/office/powerpoint/2010/main" val="3579301735"/>
      </p:ext>
    </p:extLst>
  </p:cSld>
  <p:clrMapOvr>
    <a:masterClrMapping/>
  </p:clrMapOvr>
  <mc:AlternateContent xmlns:mc="http://schemas.openxmlformats.org/markup-compatibility/2006" xmlns:p14="http://schemas.microsoft.com/office/powerpoint/2010/main">
    <mc:Choice Requires="p14">
      <p:transition spd="slow" p14:dur="2000" advTm="72648"/>
    </mc:Choice>
    <mc:Fallback xmlns="">
      <p:transition spd="slow" advTm="726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64F57-45DB-458E-8C11-11AE7969DFA4}"/>
              </a:ext>
            </a:extLst>
          </p:cNvPr>
          <p:cNvSpPr>
            <a:spLocks noGrp="1"/>
          </p:cNvSpPr>
          <p:nvPr>
            <p:ph type="title"/>
          </p:nvPr>
        </p:nvSpPr>
        <p:spPr>
          <a:xfrm>
            <a:off x="1030287" y="2700866"/>
            <a:ext cx="10131425" cy="1456267"/>
          </a:xfrm>
        </p:spPr>
        <p:txBody>
          <a:bodyPr>
            <a:normAutofit/>
          </a:bodyPr>
          <a:lstStyle/>
          <a:p>
            <a:pPr algn="ctr"/>
            <a:r>
              <a:rPr lang="en-US" sz="8800" dirty="0"/>
              <a:t>Thank you!</a:t>
            </a:r>
          </a:p>
        </p:txBody>
      </p:sp>
    </p:spTree>
    <p:extLst>
      <p:ext uri="{BB962C8B-B14F-4D97-AF65-F5344CB8AC3E}">
        <p14:creationId xmlns:p14="http://schemas.microsoft.com/office/powerpoint/2010/main" val="3764195377"/>
      </p:ext>
    </p:extLst>
  </p:cSld>
  <p:clrMapOvr>
    <a:masterClrMapping/>
  </p:clrMapOvr>
  <mc:AlternateContent xmlns:mc="http://schemas.openxmlformats.org/markup-compatibility/2006" xmlns:p14="http://schemas.microsoft.com/office/powerpoint/2010/main">
    <mc:Choice Requires="p14">
      <p:transition spd="slow" p14:dur="2000" advTm="12139"/>
    </mc:Choice>
    <mc:Fallback xmlns="">
      <p:transition spd="slow" advTm="121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1303-B233-4BA4-AD81-197208AB353D}"/>
              </a:ext>
            </a:extLst>
          </p:cNvPr>
          <p:cNvSpPr>
            <a:spLocks noGrp="1"/>
          </p:cNvSpPr>
          <p:nvPr>
            <p:ph type="title"/>
          </p:nvPr>
        </p:nvSpPr>
        <p:spPr>
          <a:xfrm>
            <a:off x="685801" y="-84520"/>
            <a:ext cx="10131425" cy="1456267"/>
          </a:xfrm>
        </p:spPr>
        <p:txBody>
          <a:bodyPr/>
          <a:lstStyle/>
          <a:p>
            <a:r>
              <a:rPr lang="en-GB" dirty="0"/>
              <a:t>BACKGROUND</a:t>
            </a:r>
            <a:endParaRPr lang="en-US" dirty="0"/>
          </a:p>
        </p:txBody>
      </p:sp>
      <p:sp>
        <p:nvSpPr>
          <p:cNvPr id="8" name="Rectangle: Rounded Corners 7">
            <a:extLst>
              <a:ext uri="{FF2B5EF4-FFF2-40B4-BE49-F238E27FC236}">
                <a16:creationId xmlns:a16="http://schemas.microsoft.com/office/drawing/2014/main" id="{FAA07879-508F-4F6E-95D7-D75DEC515D38}"/>
              </a:ext>
            </a:extLst>
          </p:cNvPr>
          <p:cNvSpPr/>
          <p:nvPr/>
        </p:nvSpPr>
        <p:spPr>
          <a:xfrm>
            <a:off x="8699441" y="971801"/>
            <a:ext cx="2307102" cy="10430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rPr>
              <a:t>Classic methods of Scientific Oceanography study</a:t>
            </a:r>
          </a:p>
        </p:txBody>
      </p:sp>
      <p:cxnSp>
        <p:nvCxnSpPr>
          <p:cNvPr id="11" name="Straight Arrow Connector 10">
            <a:extLst>
              <a:ext uri="{FF2B5EF4-FFF2-40B4-BE49-F238E27FC236}">
                <a16:creationId xmlns:a16="http://schemas.microsoft.com/office/drawing/2014/main" id="{07FC2CEA-989F-45D7-8697-E87D23EE840D}"/>
              </a:ext>
            </a:extLst>
          </p:cNvPr>
          <p:cNvCxnSpPr>
            <a:cxnSpLocks/>
          </p:cNvCxnSpPr>
          <p:nvPr/>
        </p:nvCxnSpPr>
        <p:spPr>
          <a:xfrm>
            <a:off x="9852992" y="2200678"/>
            <a:ext cx="0" cy="3569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 name="Rectangle: Rounded Corners 2">
            <a:extLst>
              <a:ext uri="{FF2B5EF4-FFF2-40B4-BE49-F238E27FC236}">
                <a16:creationId xmlns:a16="http://schemas.microsoft.com/office/drawing/2014/main" id="{294850A1-F929-4A53-BB12-0247609992D4}"/>
              </a:ext>
            </a:extLst>
          </p:cNvPr>
          <p:cNvSpPr/>
          <p:nvPr/>
        </p:nvSpPr>
        <p:spPr>
          <a:xfrm>
            <a:off x="7845287" y="2577548"/>
            <a:ext cx="4015410" cy="28203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r>
              <a:rPr lang="en-US" dirty="0">
                <a:solidFill>
                  <a:schemeClr val="tx1"/>
                </a:solidFill>
              </a:rPr>
              <a:t>Started in the 1800’s with the launch of the HMS challenger</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Spearheaded by American and European expeditions</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Data collected included depth of the ocean, samples of the sea floor and water temperatures</a:t>
            </a:r>
          </a:p>
        </p:txBody>
      </p:sp>
      <p:pic>
        <p:nvPicPr>
          <p:cNvPr id="7" name="Picture 6">
            <a:extLst>
              <a:ext uri="{FF2B5EF4-FFF2-40B4-BE49-F238E27FC236}">
                <a16:creationId xmlns:a16="http://schemas.microsoft.com/office/drawing/2014/main" id="{B3F054CC-F322-4DAC-B60C-5550F4635B73}"/>
              </a:ext>
            </a:extLst>
          </p:cNvPr>
          <p:cNvPicPr>
            <a:picLocks noChangeAspect="1"/>
          </p:cNvPicPr>
          <p:nvPr/>
        </p:nvPicPr>
        <p:blipFill>
          <a:blip r:embed="rId3"/>
          <a:stretch>
            <a:fillRect/>
          </a:stretch>
        </p:blipFill>
        <p:spPr>
          <a:xfrm>
            <a:off x="685801" y="1418523"/>
            <a:ext cx="6449325" cy="3620005"/>
          </a:xfrm>
          <a:prstGeom prst="rect">
            <a:avLst/>
          </a:prstGeom>
        </p:spPr>
      </p:pic>
      <p:sp>
        <p:nvSpPr>
          <p:cNvPr id="9" name="TextBox 8">
            <a:extLst>
              <a:ext uri="{FF2B5EF4-FFF2-40B4-BE49-F238E27FC236}">
                <a16:creationId xmlns:a16="http://schemas.microsoft.com/office/drawing/2014/main" id="{4FF4C99F-C807-4055-B031-13CD181C2EAC}"/>
              </a:ext>
            </a:extLst>
          </p:cNvPr>
          <p:cNvSpPr txBox="1"/>
          <p:nvPr/>
        </p:nvSpPr>
        <p:spPr>
          <a:xfrm>
            <a:off x="685801" y="5155096"/>
            <a:ext cx="6449325" cy="923330"/>
          </a:xfrm>
          <a:prstGeom prst="rect">
            <a:avLst/>
          </a:prstGeom>
          <a:noFill/>
        </p:spPr>
        <p:txBody>
          <a:bodyPr wrap="square" rtlCol="0">
            <a:spAutoFit/>
          </a:bodyPr>
          <a:lstStyle/>
          <a:p>
            <a:pPr algn="ctr"/>
            <a:r>
              <a:rPr lang="en-US" dirty="0"/>
              <a:t>Laboratory on board the HMS Challenger. </a:t>
            </a:r>
          </a:p>
          <a:p>
            <a:r>
              <a:rPr lang="en-US" dirty="0"/>
              <a:t>Source: https://www.bbc.com/travel/article/20200719-hms-challenger-the-voyage-that-birthed-oceanography</a:t>
            </a:r>
          </a:p>
        </p:txBody>
      </p:sp>
      <p:sp>
        <p:nvSpPr>
          <p:cNvPr id="5" name="Slide Number Placeholder 4">
            <a:extLst>
              <a:ext uri="{FF2B5EF4-FFF2-40B4-BE49-F238E27FC236}">
                <a16:creationId xmlns:a16="http://schemas.microsoft.com/office/drawing/2014/main" id="{478F2831-5EC4-4FED-B065-17B32B735D0A}"/>
              </a:ext>
            </a:extLst>
          </p:cNvPr>
          <p:cNvSpPr>
            <a:spLocks noGrp="1"/>
          </p:cNvSpPr>
          <p:nvPr>
            <p:ph type="sldNum" sz="quarter" idx="12"/>
          </p:nvPr>
        </p:nvSpPr>
        <p:spPr/>
        <p:txBody>
          <a:bodyPr/>
          <a:lstStyle/>
          <a:p>
            <a:fld id="{9EDA3910-4457-450F-9F28-1E6A9C6663C1}" type="slidenum">
              <a:rPr lang="en-US" sz="2000" smtClean="0"/>
              <a:t>3</a:t>
            </a:fld>
            <a:endParaRPr lang="en-US" sz="2000" dirty="0"/>
          </a:p>
        </p:txBody>
      </p:sp>
    </p:spTree>
    <p:extLst>
      <p:ext uri="{BB962C8B-B14F-4D97-AF65-F5344CB8AC3E}">
        <p14:creationId xmlns:p14="http://schemas.microsoft.com/office/powerpoint/2010/main" val="1382520919"/>
      </p:ext>
    </p:extLst>
  </p:cSld>
  <p:clrMapOvr>
    <a:masterClrMapping/>
  </p:clrMapOvr>
  <mc:AlternateContent xmlns:mc="http://schemas.openxmlformats.org/markup-compatibility/2006" xmlns:p14="http://schemas.microsoft.com/office/powerpoint/2010/main">
    <mc:Choice Requires="p14">
      <p:transition spd="slow" p14:dur="2000" advTm="53049"/>
    </mc:Choice>
    <mc:Fallback xmlns="">
      <p:transition spd="slow" advTm="530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1303-B233-4BA4-AD81-197208AB353D}"/>
              </a:ext>
            </a:extLst>
          </p:cNvPr>
          <p:cNvSpPr>
            <a:spLocks noGrp="1"/>
          </p:cNvSpPr>
          <p:nvPr>
            <p:ph type="title"/>
          </p:nvPr>
        </p:nvSpPr>
        <p:spPr>
          <a:xfrm>
            <a:off x="685801" y="-84520"/>
            <a:ext cx="10131425" cy="1456267"/>
          </a:xfrm>
        </p:spPr>
        <p:txBody>
          <a:bodyPr/>
          <a:lstStyle/>
          <a:p>
            <a:r>
              <a:rPr lang="en-GB" dirty="0"/>
              <a:t>BACKGROUND</a:t>
            </a:r>
            <a:endParaRPr lang="en-US" dirty="0"/>
          </a:p>
        </p:txBody>
      </p:sp>
      <p:sp>
        <p:nvSpPr>
          <p:cNvPr id="8" name="Rectangle: Rounded Corners 7">
            <a:extLst>
              <a:ext uri="{FF2B5EF4-FFF2-40B4-BE49-F238E27FC236}">
                <a16:creationId xmlns:a16="http://schemas.microsoft.com/office/drawing/2014/main" id="{FAA07879-508F-4F6E-95D7-D75DEC515D38}"/>
              </a:ext>
            </a:extLst>
          </p:cNvPr>
          <p:cNvSpPr/>
          <p:nvPr/>
        </p:nvSpPr>
        <p:spPr>
          <a:xfrm>
            <a:off x="7931543" y="979089"/>
            <a:ext cx="2307102" cy="10430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rPr>
              <a:t>Modern methods of Scientific Oceanography study</a:t>
            </a:r>
          </a:p>
        </p:txBody>
      </p:sp>
      <p:cxnSp>
        <p:nvCxnSpPr>
          <p:cNvPr id="11" name="Straight Arrow Connector 10">
            <a:extLst>
              <a:ext uri="{FF2B5EF4-FFF2-40B4-BE49-F238E27FC236}">
                <a16:creationId xmlns:a16="http://schemas.microsoft.com/office/drawing/2014/main" id="{07FC2CEA-989F-45D7-8697-E87D23EE840D}"/>
              </a:ext>
            </a:extLst>
          </p:cNvPr>
          <p:cNvCxnSpPr>
            <a:cxnSpLocks/>
          </p:cNvCxnSpPr>
          <p:nvPr/>
        </p:nvCxnSpPr>
        <p:spPr>
          <a:xfrm>
            <a:off x="9085094" y="2200678"/>
            <a:ext cx="0" cy="3569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 name="Rectangle: Rounded Corners 2">
            <a:extLst>
              <a:ext uri="{FF2B5EF4-FFF2-40B4-BE49-F238E27FC236}">
                <a16:creationId xmlns:a16="http://schemas.microsoft.com/office/drawing/2014/main" id="{294850A1-F929-4A53-BB12-0247609992D4}"/>
              </a:ext>
            </a:extLst>
          </p:cNvPr>
          <p:cNvSpPr/>
          <p:nvPr/>
        </p:nvSpPr>
        <p:spPr>
          <a:xfrm>
            <a:off x="6309492" y="2557670"/>
            <a:ext cx="5551205" cy="25974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r>
              <a:rPr lang="en-US" dirty="0">
                <a:solidFill>
                  <a:schemeClr val="tx1"/>
                </a:solidFill>
              </a:rPr>
              <a:t>Started in the 1960’s with numerous technological leaps</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Creation of multibeam sounding for accurate ocean mapping</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Creation of first deep sea submersible device</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Creation of first cable controlled underwater robot</a:t>
            </a:r>
          </a:p>
        </p:txBody>
      </p:sp>
      <p:sp>
        <p:nvSpPr>
          <p:cNvPr id="9" name="TextBox 8">
            <a:extLst>
              <a:ext uri="{FF2B5EF4-FFF2-40B4-BE49-F238E27FC236}">
                <a16:creationId xmlns:a16="http://schemas.microsoft.com/office/drawing/2014/main" id="{4FF4C99F-C807-4055-B031-13CD181C2EAC}"/>
              </a:ext>
            </a:extLst>
          </p:cNvPr>
          <p:cNvSpPr txBox="1"/>
          <p:nvPr/>
        </p:nvSpPr>
        <p:spPr>
          <a:xfrm>
            <a:off x="685801" y="5155096"/>
            <a:ext cx="6449325" cy="923330"/>
          </a:xfrm>
          <a:prstGeom prst="rect">
            <a:avLst/>
          </a:prstGeom>
          <a:noFill/>
        </p:spPr>
        <p:txBody>
          <a:bodyPr wrap="square" rtlCol="0">
            <a:spAutoFit/>
          </a:bodyPr>
          <a:lstStyle/>
          <a:p>
            <a:pPr algn="ctr"/>
            <a:r>
              <a:rPr lang="en-US" dirty="0"/>
              <a:t>First underwater robot deployed. </a:t>
            </a:r>
          </a:p>
          <a:p>
            <a:r>
              <a:rPr lang="en-US" dirty="0"/>
              <a:t>Source: http://www.seasky.org/ocean-exploration/ocean-timeline-1951-1970.html</a:t>
            </a:r>
          </a:p>
        </p:txBody>
      </p:sp>
      <p:pic>
        <p:nvPicPr>
          <p:cNvPr id="5" name="Picture 4">
            <a:extLst>
              <a:ext uri="{FF2B5EF4-FFF2-40B4-BE49-F238E27FC236}">
                <a16:creationId xmlns:a16="http://schemas.microsoft.com/office/drawing/2014/main" id="{85C6A9CB-95D8-430E-88EA-8C3C91532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7" y="1371747"/>
            <a:ext cx="4697053" cy="3522790"/>
          </a:xfrm>
          <a:prstGeom prst="rect">
            <a:avLst/>
          </a:prstGeom>
        </p:spPr>
      </p:pic>
      <p:sp>
        <p:nvSpPr>
          <p:cNvPr id="6" name="Slide Number Placeholder 5">
            <a:extLst>
              <a:ext uri="{FF2B5EF4-FFF2-40B4-BE49-F238E27FC236}">
                <a16:creationId xmlns:a16="http://schemas.microsoft.com/office/drawing/2014/main" id="{99D14E04-ED26-47B8-82F1-7820EDF38EAA}"/>
              </a:ext>
            </a:extLst>
          </p:cNvPr>
          <p:cNvSpPr>
            <a:spLocks noGrp="1"/>
          </p:cNvSpPr>
          <p:nvPr>
            <p:ph type="sldNum" sz="quarter" idx="12"/>
          </p:nvPr>
        </p:nvSpPr>
        <p:spPr/>
        <p:txBody>
          <a:bodyPr/>
          <a:lstStyle/>
          <a:p>
            <a:fld id="{9EDA3910-4457-450F-9F28-1E6A9C6663C1}" type="slidenum">
              <a:rPr lang="en-US" sz="2000" smtClean="0"/>
              <a:t>4</a:t>
            </a:fld>
            <a:endParaRPr lang="en-US" sz="2000" dirty="0"/>
          </a:p>
        </p:txBody>
      </p:sp>
    </p:spTree>
    <p:extLst>
      <p:ext uri="{BB962C8B-B14F-4D97-AF65-F5344CB8AC3E}">
        <p14:creationId xmlns:p14="http://schemas.microsoft.com/office/powerpoint/2010/main" val="434813509"/>
      </p:ext>
    </p:extLst>
  </p:cSld>
  <p:clrMapOvr>
    <a:masterClrMapping/>
  </p:clrMapOvr>
  <mc:AlternateContent xmlns:mc="http://schemas.openxmlformats.org/markup-compatibility/2006" xmlns:p14="http://schemas.microsoft.com/office/powerpoint/2010/main">
    <mc:Choice Requires="p14">
      <p:transition spd="slow" p14:dur="2000" advTm="38032"/>
    </mc:Choice>
    <mc:Fallback xmlns="">
      <p:transition spd="slow" advTm="380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1303-B233-4BA4-AD81-197208AB353D}"/>
              </a:ext>
            </a:extLst>
          </p:cNvPr>
          <p:cNvSpPr>
            <a:spLocks noGrp="1"/>
          </p:cNvSpPr>
          <p:nvPr>
            <p:ph type="title"/>
          </p:nvPr>
        </p:nvSpPr>
        <p:spPr>
          <a:xfrm>
            <a:off x="685801" y="-84520"/>
            <a:ext cx="10131425" cy="1456267"/>
          </a:xfrm>
        </p:spPr>
        <p:txBody>
          <a:bodyPr/>
          <a:lstStyle/>
          <a:p>
            <a:r>
              <a:rPr lang="en-GB" dirty="0"/>
              <a:t>BACKGROUND</a:t>
            </a:r>
            <a:endParaRPr lang="en-US" dirty="0"/>
          </a:p>
        </p:txBody>
      </p:sp>
      <p:sp>
        <p:nvSpPr>
          <p:cNvPr id="8" name="Rectangle: Rounded Corners 7">
            <a:extLst>
              <a:ext uri="{FF2B5EF4-FFF2-40B4-BE49-F238E27FC236}">
                <a16:creationId xmlns:a16="http://schemas.microsoft.com/office/drawing/2014/main" id="{FAA07879-508F-4F6E-95D7-D75DEC515D38}"/>
              </a:ext>
            </a:extLst>
          </p:cNvPr>
          <p:cNvSpPr/>
          <p:nvPr/>
        </p:nvSpPr>
        <p:spPr>
          <a:xfrm>
            <a:off x="8344943" y="875134"/>
            <a:ext cx="2307102" cy="10430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rPr>
              <a:t>Current methods of Scientific Oceanography study</a:t>
            </a:r>
          </a:p>
        </p:txBody>
      </p:sp>
      <p:cxnSp>
        <p:nvCxnSpPr>
          <p:cNvPr id="11" name="Straight Arrow Connector 10">
            <a:extLst>
              <a:ext uri="{FF2B5EF4-FFF2-40B4-BE49-F238E27FC236}">
                <a16:creationId xmlns:a16="http://schemas.microsoft.com/office/drawing/2014/main" id="{07FC2CEA-989F-45D7-8697-E87D23EE840D}"/>
              </a:ext>
            </a:extLst>
          </p:cNvPr>
          <p:cNvCxnSpPr>
            <a:cxnSpLocks/>
          </p:cNvCxnSpPr>
          <p:nvPr/>
        </p:nvCxnSpPr>
        <p:spPr>
          <a:xfrm>
            <a:off x="9484281" y="2088634"/>
            <a:ext cx="0" cy="3569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 name="Rectangle: Rounded Corners 2">
            <a:extLst>
              <a:ext uri="{FF2B5EF4-FFF2-40B4-BE49-F238E27FC236}">
                <a16:creationId xmlns:a16="http://schemas.microsoft.com/office/drawing/2014/main" id="{294850A1-F929-4A53-BB12-0247609992D4}"/>
              </a:ext>
            </a:extLst>
          </p:cNvPr>
          <p:cNvSpPr/>
          <p:nvPr/>
        </p:nvSpPr>
        <p:spPr>
          <a:xfrm>
            <a:off x="7490789" y="2557670"/>
            <a:ext cx="4015410" cy="29287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r>
              <a:rPr lang="en-US" dirty="0">
                <a:solidFill>
                  <a:schemeClr val="tx1"/>
                </a:solidFill>
              </a:rPr>
              <a:t>Use of newer unmanned systems</a:t>
            </a: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Process of completely mapping the sea floor using </a:t>
            </a:r>
            <a:r>
              <a:rPr lang="en-US" dirty="0"/>
              <a:t>ships outfitted with advanced multibeam bathymetry technology</a:t>
            </a: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r>
              <a:rPr lang="en-US" dirty="0">
                <a:solidFill>
                  <a:schemeClr val="tx1"/>
                </a:solidFill>
              </a:rPr>
              <a:t>Introduction of Project Argo</a:t>
            </a:r>
          </a:p>
        </p:txBody>
      </p:sp>
      <p:sp>
        <p:nvSpPr>
          <p:cNvPr id="9" name="TextBox 8">
            <a:extLst>
              <a:ext uri="{FF2B5EF4-FFF2-40B4-BE49-F238E27FC236}">
                <a16:creationId xmlns:a16="http://schemas.microsoft.com/office/drawing/2014/main" id="{4FF4C99F-C807-4055-B031-13CD181C2EAC}"/>
              </a:ext>
            </a:extLst>
          </p:cNvPr>
          <p:cNvSpPr txBox="1"/>
          <p:nvPr/>
        </p:nvSpPr>
        <p:spPr>
          <a:xfrm>
            <a:off x="685801" y="5155096"/>
            <a:ext cx="6449325" cy="923330"/>
          </a:xfrm>
          <a:prstGeom prst="rect">
            <a:avLst/>
          </a:prstGeom>
          <a:noFill/>
        </p:spPr>
        <p:txBody>
          <a:bodyPr wrap="square" rtlCol="0">
            <a:spAutoFit/>
          </a:bodyPr>
          <a:lstStyle/>
          <a:p>
            <a:pPr algn="ctr"/>
            <a:r>
              <a:rPr lang="en-US" dirty="0"/>
              <a:t>“</a:t>
            </a:r>
            <a:r>
              <a:rPr lang="en-US" dirty="0" err="1"/>
              <a:t>Autosub</a:t>
            </a:r>
            <a:r>
              <a:rPr lang="en-US" dirty="0"/>
              <a:t>” Automated Underwater Vehicle</a:t>
            </a:r>
          </a:p>
          <a:p>
            <a:r>
              <a:rPr lang="en-US" dirty="0"/>
              <a:t>Source: https://www.bbc.com/travel/article/20200719-hms-challenger-the-voyage-that-birthed-oceanography</a:t>
            </a:r>
          </a:p>
        </p:txBody>
      </p:sp>
      <p:pic>
        <p:nvPicPr>
          <p:cNvPr id="5" name="Picture 4">
            <a:extLst>
              <a:ext uri="{FF2B5EF4-FFF2-40B4-BE49-F238E27FC236}">
                <a16:creationId xmlns:a16="http://schemas.microsoft.com/office/drawing/2014/main" id="{FBCFC8BB-55C0-4375-8111-E6F6FDB0E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7" y="1231348"/>
            <a:ext cx="5885622" cy="3923748"/>
          </a:xfrm>
          <a:prstGeom prst="rect">
            <a:avLst/>
          </a:prstGeom>
        </p:spPr>
      </p:pic>
      <p:sp>
        <p:nvSpPr>
          <p:cNvPr id="6" name="Slide Number Placeholder 5">
            <a:extLst>
              <a:ext uri="{FF2B5EF4-FFF2-40B4-BE49-F238E27FC236}">
                <a16:creationId xmlns:a16="http://schemas.microsoft.com/office/drawing/2014/main" id="{E1E6091D-0C63-44CF-822A-F449D086DDCA}"/>
              </a:ext>
            </a:extLst>
          </p:cNvPr>
          <p:cNvSpPr>
            <a:spLocks noGrp="1"/>
          </p:cNvSpPr>
          <p:nvPr>
            <p:ph type="sldNum" sz="quarter" idx="12"/>
          </p:nvPr>
        </p:nvSpPr>
        <p:spPr/>
        <p:txBody>
          <a:bodyPr/>
          <a:lstStyle/>
          <a:p>
            <a:fld id="{9EDA3910-4457-450F-9F28-1E6A9C6663C1}" type="slidenum">
              <a:rPr lang="en-US" sz="2000" smtClean="0"/>
              <a:t>5</a:t>
            </a:fld>
            <a:endParaRPr lang="en-US" sz="2000" dirty="0"/>
          </a:p>
        </p:txBody>
      </p:sp>
    </p:spTree>
    <p:extLst>
      <p:ext uri="{BB962C8B-B14F-4D97-AF65-F5344CB8AC3E}">
        <p14:creationId xmlns:p14="http://schemas.microsoft.com/office/powerpoint/2010/main" val="918899206"/>
      </p:ext>
    </p:extLst>
  </p:cSld>
  <p:clrMapOvr>
    <a:masterClrMapping/>
  </p:clrMapOvr>
  <mc:AlternateContent xmlns:mc="http://schemas.openxmlformats.org/markup-compatibility/2006" xmlns:p14="http://schemas.microsoft.com/office/powerpoint/2010/main">
    <mc:Choice Requires="p14">
      <p:transition spd="slow" p14:dur="2000" advTm="41833"/>
    </mc:Choice>
    <mc:Fallback xmlns="">
      <p:transition spd="slow" advTm="418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1303-B233-4BA4-AD81-197208AB353D}"/>
              </a:ext>
            </a:extLst>
          </p:cNvPr>
          <p:cNvSpPr>
            <a:spLocks noGrp="1"/>
          </p:cNvSpPr>
          <p:nvPr>
            <p:ph type="title"/>
          </p:nvPr>
        </p:nvSpPr>
        <p:spPr/>
        <p:txBody>
          <a:bodyPr/>
          <a:lstStyle/>
          <a:p>
            <a:r>
              <a:rPr lang="en-GB" dirty="0"/>
              <a:t>Current data collection methods</a:t>
            </a:r>
            <a:endParaRPr lang="en-US" dirty="0"/>
          </a:p>
        </p:txBody>
      </p:sp>
      <p:sp>
        <p:nvSpPr>
          <p:cNvPr id="3" name="Content Placeholder 2">
            <a:extLst>
              <a:ext uri="{FF2B5EF4-FFF2-40B4-BE49-F238E27FC236}">
                <a16:creationId xmlns:a16="http://schemas.microsoft.com/office/drawing/2014/main" id="{F6E20BBE-0EE7-4C97-93FB-0EFD9D49FBCA}"/>
              </a:ext>
            </a:extLst>
          </p:cNvPr>
          <p:cNvSpPr>
            <a:spLocks noGrp="1"/>
          </p:cNvSpPr>
          <p:nvPr>
            <p:ph idx="1"/>
          </p:nvPr>
        </p:nvSpPr>
        <p:spPr>
          <a:xfrm>
            <a:off x="685800" y="1793855"/>
            <a:ext cx="10131425" cy="755878"/>
          </a:xfrm>
        </p:spPr>
        <p:txBody>
          <a:bodyPr/>
          <a:lstStyle/>
          <a:p>
            <a:r>
              <a:rPr lang="en-GB" dirty="0"/>
              <a:t>Currently used methods of data collection in deep water bodies are  by Autonomous Underwater Vehicles, Buoys, Fishing Vessels and Remotely Operated Vehicles</a:t>
            </a:r>
            <a:endParaRPr lang="en-US" dirty="0"/>
          </a:p>
        </p:txBody>
      </p:sp>
      <p:pic>
        <p:nvPicPr>
          <p:cNvPr id="5" name="Picture 4">
            <a:extLst>
              <a:ext uri="{FF2B5EF4-FFF2-40B4-BE49-F238E27FC236}">
                <a16:creationId xmlns:a16="http://schemas.microsoft.com/office/drawing/2014/main" id="{9BE5F74A-CBDC-436D-BD83-CF97C8EC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32" y="3016050"/>
            <a:ext cx="2256692" cy="2256692"/>
          </a:xfrm>
          <a:prstGeom prst="rect">
            <a:avLst/>
          </a:prstGeom>
        </p:spPr>
      </p:pic>
      <p:pic>
        <p:nvPicPr>
          <p:cNvPr id="7" name="Picture 6">
            <a:extLst>
              <a:ext uri="{FF2B5EF4-FFF2-40B4-BE49-F238E27FC236}">
                <a16:creationId xmlns:a16="http://schemas.microsoft.com/office/drawing/2014/main" id="{F8FF541D-48A2-4DD2-A6ED-C6AE56814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189" y="3016050"/>
            <a:ext cx="3589621" cy="2402970"/>
          </a:xfrm>
          <a:prstGeom prst="rect">
            <a:avLst/>
          </a:prstGeom>
        </p:spPr>
      </p:pic>
      <p:pic>
        <p:nvPicPr>
          <p:cNvPr id="9" name="Picture 8">
            <a:extLst>
              <a:ext uri="{FF2B5EF4-FFF2-40B4-BE49-F238E27FC236}">
                <a16:creationId xmlns:a16="http://schemas.microsoft.com/office/drawing/2014/main" id="{A8154B9F-E112-4AD0-901B-05E04708CF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967" y="3059426"/>
            <a:ext cx="2265201" cy="2316219"/>
          </a:xfrm>
          <a:prstGeom prst="rect">
            <a:avLst/>
          </a:prstGeom>
        </p:spPr>
      </p:pic>
      <p:sp>
        <p:nvSpPr>
          <p:cNvPr id="4" name="TextBox 3">
            <a:extLst>
              <a:ext uri="{FF2B5EF4-FFF2-40B4-BE49-F238E27FC236}">
                <a16:creationId xmlns:a16="http://schemas.microsoft.com/office/drawing/2014/main" id="{28CD5CC7-B729-4FBA-9542-FD865F0DFF8C}"/>
              </a:ext>
            </a:extLst>
          </p:cNvPr>
          <p:cNvSpPr txBox="1"/>
          <p:nvPr/>
        </p:nvSpPr>
        <p:spPr>
          <a:xfrm>
            <a:off x="9076967" y="5315778"/>
            <a:ext cx="2147624" cy="369332"/>
          </a:xfrm>
          <a:prstGeom prst="rect">
            <a:avLst/>
          </a:prstGeom>
          <a:noFill/>
        </p:spPr>
        <p:txBody>
          <a:bodyPr wrap="square" rtlCol="0">
            <a:spAutoFit/>
          </a:bodyPr>
          <a:lstStyle/>
          <a:p>
            <a:pPr algn="ctr"/>
            <a:r>
              <a:rPr lang="en-US" dirty="0"/>
              <a:t>Buoy</a:t>
            </a:r>
          </a:p>
        </p:txBody>
      </p:sp>
      <p:sp>
        <p:nvSpPr>
          <p:cNvPr id="8" name="TextBox 7">
            <a:extLst>
              <a:ext uri="{FF2B5EF4-FFF2-40B4-BE49-F238E27FC236}">
                <a16:creationId xmlns:a16="http://schemas.microsoft.com/office/drawing/2014/main" id="{DB36DC5B-864F-403D-BD8C-07F12BF4495C}"/>
              </a:ext>
            </a:extLst>
          </p:cNvPr>
          <p:cNvSpPr txBox="1"/>
          <p:nvPr/>
        </p:nvSpPr>
        <p:spPr>
          <a:xfrm>
            <a:off x="4598967" y="5360000"/>
            <a:ext cx="2994064" cy="369332"/>
          </a:xfrm>
          <a:prstGeom prst="rect">
            <a:avLst/>
          </a:prstGeom>
          <a:noFill/>
        </p:spPr>
        <p:txBody>
          <a:bodyPr wrap="square" rtlCol="0">
            <a:spAutoFit/>
          </a:bodyPr>
          <a:lstStyle/>
          <a:p>
            <a:pPr algn="ctr"/>
            <a:r>
              <a:rPr lang="en-US" dirty="0"/>
              <a:t>Remoted Operating Vehicle</a:t>
            </a:r>
          </a:p>
        </p:txBody>
      </p:sp>
      <p:sp>
        <p:nvSpPr>
          <p:cNvPr id="10" name="TextBox 9">
            <a:extLst>
              <a:ext uri="{FF2B5EF4-FFF2-40B4-BE49-F238E27FC236}">
                <a16:creationId xmlns:a16="http://schemas.microsoft.com/office/drawing/2014/main" id="{755E0A63-F079-40FA-9582-F4CD8931FAC1}"/>
              </a:ext>
            </a:extLst>
          </p:cNvPr>
          <p:cNvSpPr txBox="1"/>
          <p:nvPr/>
        </p:nvSpPr>
        <p:spPr>
          <a:xfrm>
            <a:off x="822565" y="5272742"/>
            <a:ext cx="2311226" cy="646331"/>
          </a:xfrm>
          <a:prstGeom prst="rect">
            <a:avLst/>
          </a:prstGeom>
          <a:noFill/>
        </p:spPr>
        <p:txBody>
          <a:bodyPr wrap="square" rtlCol="0">
            <a:spAutoFit/>
          </a:bodyPr>
          <a:lstStyle/>
          <a:p>
            <a:pPr algn="ctr"/>
            <a:r>
              <a:rPr lang="en-US" dirty="0"/>
              <a:t>Autonomous Underwater Vehicle</a:t>
            </a:r>
          </a:p>
        </p:txBody>
      </p:sp>
      <p:sp>
        <p:nvSpPr>
          <p:cNvPr id="11" name="Slide Number Placeholder 10">
            <a:extLst>
              <a:ext uri="{FF2B5EF4-FFF2-40B4-BE49-F238E27FC236}">
                <a16:creationId xmlns:a16="http://schemas.microsoft.com/office/drawing/2014/main" id="{0A4F29C6-5BE8-4A8E-8BE1-1BFD6890D77F}"/>
              </a:ext>
            </a:extLst>
          </p:cNvPr>
          <p:cNvSpPr>
            <a:spLocks noGrp="1"/>
          </p:cNvSpPr>
          <p:nvPr>
            <p:ph type="sldNum" sz="quarter" idx="12"/>
          </p:nvPr>
        </p:nvSpPr>
        <p:spPr/>
        <p:txBody>
          <a:bodyPr/>
          <a:lstStyle/>
          <a:p>
            <a:fld id="{9EDA3910-4457-450F-9F28-1E6A9C6663C1}" type="slidenum">
              <a:rPr lang="en-US" sz="2000" smtClean="0"/>
              <a:t>6</a:t>
            </a:fld>
            <a:endParaRPr lang="en-US" sz="2000" dirty="0"/>
          </a:p>
        </p:txBody>
      </p:sp>
    </p:spTree>
    <p:extLst>
      <p:ext uri="{BB962C8B-B14F-4D97-AF65-F5344CB8AC3E}">
        <p14:creationId xmlns:p14="http://schemas.microsoft.com/office/powerpoint/2010/main" val="416392693"/>
      </p:ext>
    </p:extLst>
  </p:cSld>
  <p:clrMapOvr>
    <a:masterClrMapping/>
  </p:clrMapOvr>
  <mc:AlternateContent xmlns:mc="http://schemas.openxmlformats.org/markup-compatibility/2006" xmlns:p14="http://schemas.microsoft.com/office/powerpoint/2010/main">
    <mc:Choice Requires="p14">
      <p:transition spd="slow" p14:dur="2000" advTm="43320"/>
    </mc:Choice>
    <mc:Fallback xmlns="">
      <p:transition spd="slow" advTm="4332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D5D4-D0E8-4F43-8A09-2451E4540A89}"/>
              </a:ext>
            </a:extLst>
          </p:cNvPr>
          <p:cNvSpPr>
            <a:spLocks noGrp="1"/>
          </p:cNvSpPr>
          <p:nvPr>
            <p:ph type="title"/>
          </p:nvPr>
        </p:nvSpPr>
        <p:spPr>
          <a:xfrm>
            <a:off x="685800" y="-437323"/>
            <a:ext cx="10131425" cy="1456267"/>
          </a:xfrm>
        </p:spPr>
        <p:txBody>
          <a:bodyPr/>
          <a:lstStyle/>
          <a:p>
            <a:r>
              <a:rPr lang="en-US" dirty="0"/>
              <a:t>General Design flow</a:t>
            </a:r>
          </a:p>
        </p:txBody>
      </p:sp>
      <p:pic>
        <p:nvPicPr>
          <p:cNvPr id="5" name="Picture 4">
            <a:extLst>
              <a:ext uri="{FF2B5EF4-FFF2-40B4-BE49-F238E27FC236}">
                <a16:creationId xmlns:a16="http://schemas.microsoft.com/office/drawing/2014/main" id="{DCDFDBE5-588C-42B4-8588-4B6B5A371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33" y="273960"/>
            <a:ext cx="12377532" cy="7591210"/>
          </a:xfrm>
          <a:prstGeom prst="rect">
            <a:avLst/>
          </a:prstGeom>
        </p:spPr>
      </p:pic>
      <p:sp>
        <p:nvSpPr>
          <p:cNvPr id="4" name="Slide Number Placeholder 3">
            <a:extLst>
              <a:ext uri="{FF2B5EF4-FFF2-40B4-BE49-F238E27FC236}">
                <a16:creationId xmlns:a16="http://schemas.microsoft.com/office/drawing/2014/main" id="{4D462A25-6B13-4C82-9893-F7CEC8CB568F}"/>
              </a:ext>
            </a:extLst>
          </p:cNvPr>
          <p:cNvSpPr>
            <a:spLocks noGrp="1"/>
          </p:cNvSpPr>
          <p:nvPr>
            <p:ph type="sldNum" sz="quarter" idx="12"/>
          </p:nvPr>
        </p:nvSpPr>
        <p:spPr/>
        <p:txBody>
          <a:bodyPr/>
          <a:lstStyle/>
          <a:p>
            <a:fld id="{9EDA3910-4457-450F-9F28-1E6A9C6663C1}" type="slidenum">
              <a:rPr lang="en-US" sz="2000" smtClean="0"/>
              <a:t>7</a:t>
            </a:fld>
            <a:endParaRPr lang="en-US" sz="2000" dirty="0"/>
          </a:p>
        </p:txBody>
      </p:sp>
    </p:spTree>
    <p:extLst>
      <p:ext uri="{BB962C8B-B14F-4D97-AF65-F5344CB8AC3E}">
        <p14:creationId xmlns:p14="http://schemas.microsoft.com/office/powerpoint/2010/main" val="2687925185"/>
      </p:ext>
    </p:extLst>
  </p:cSld>
  <p:clrMapOvr>
    <a:masterClrMapping/>
  </p:clrMapOvr>
  <mc:AlternateContent xmlns:mc="http://schemas.openxmlformats.org/markup-compatibility/2006" xmlns:p14="http://schemas.microsoft.com/office/powerpoint/2010/main">
    <mc:Choice Requires="p14">
      <p:transition spd="slow" p14:dur="2000" advTm="105288"/>
    </mc:Choice>
    <mc:Fallback xmlns="">
      <p:transition spd="slow" advTm="10528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D5D4-D0E8-4F43-8A09-2451E4540A89}"/>
              </a:ext>
            </a:extLst>
          </p:cNvPr>
          <p:cNvSpPr>
            <a:spLocks noGrp="1"/>
          </p:cNvSpPr>
          <p:nvPr>
            <p:ph type="title"/>
          </p:nvPr>
        </p:nvSpPr>
        <p:spPr>
          <a:xfrm>
            <a:off x="685800" y="119270"/>
            <a:ext cx="10131425" cy="1456267"/>
          </a:xfrm>
        </p:spPr>
        <p:txBody>
          <a:bodyPr/>
          <a:lstStyle/>
          <a:p>
            <a:r>
              <a:rPr lang="en-US" dirty="0"/>
              <a:t>Design flow – 2</a:t>
            </a:r>
            <a:r>
              <a:rPr lang="en-US" baseline="30000" dirty="0"/>
              <a:t>nd</a:t>
            </a:r>
            <a:r>
              <a:rPr lang="en-US" dirty="0"/>
              <a:t> prototype</a:t>
            </a:r>
          </a:p>
        </p:txBody>
      </p:sp>
      <p:pic>
        <p:nvPicPr>
          <p:cNvPr id="9" name="Picture 8">
            <a:extLst>
              <a:ext uri="{FF2B5EF4-FFF2-40B4-BE49-F238E27FC236}">
                <a16:creationId xmlns:a16="http://schemas.microsoft.com/office/drawing/2014/main" id="{BF685436-D02D-426C-8B48-ED6FA082337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500" b="96806" l="10000" r="95625">
                        <a14:foregroundMark x1="26328" y1="27083" x2="26328" y2="27083"/>
                        <a14:foregroundMark x1="58359" y1="7500" x2="58359" y2="7500"/>
                        <a14:foregroundMark x1="77891" y1="26806" x2="77891" y2="26806"/>
                        <a14:foregroundMark x1="77578" y1="73333" x2="77578" y2="73333"/>
                        <a14:foregroundMark x1="92344" y1="75000" x2="92344" y2="75000"/>
                        <a14:foregroundMark x1="91094" y1="39028" x2="91094" y2="39028"/>
                        <a14:foregroundMark x1="95625" y1="39028" x2="95625" y2="39028"/>
                        <a14:foregroundMark x1="47266" y1="72639" x2="47266" y2="72639"/>
                        <a14:foregroundMark x1="15859" y1="74028" x2="15859" y2="74028"/>
                        <a14:foregroundMark x1="53281" y1="96806" x2="53281" y2="96806"/>
                        <a14:foregroundMark x1="51406" y1="60556" x2="51406" y2="60556"/>
                        <a14:foregroundMark x1="35469" y1="61528" x2="35469" y2="61528"/>
                        <a14:foregroundMark x1="34531" y1="19722" x2="34531" y2="19722"/>
                        <a14:foregroundMark x1="21250" y1="63194" x2="21250" y2="63194"/>
                        <a14:foregroundMark x1="65313" y1="59444" x2="65313" y2="59444"/>
                        <a14:foregroundMark x1="82344" y1="59722" x2="82344" y2="59722"/>
                        <a14:foregroundMark x1="66250" y1="19861" x2="66250" y2="19861"/>
                      </a14:backgroundRemoval>
                    </a14:imgEffect>
                  </a14:imgLayer>
                </a14:imgProps>
              </a:ext>
              <a:ext uri="{28A0092B-C50C-407E-A947-70E740481C1C}">
                <a14:useLocalDpi xmlns:a14="http://schemas.microsoft.com/office/drawing/2010/main" val="0"/>
              </a:ext>
            </a:extLst>
          </a:blip>
          <a:stretch>
            <a:fillRect/>
          </a:stretch>
        </p:blipFill>
        <p:spPr>
          <a:xfrm>
            <a:off x="1030287" y="1159073"/>
            <a:ext cx="10131425" cy="5698927"/>
          </a:xfrm>
          <a:prstGeom prst="rect">
            <a:avLst/>
          </a:prstGeom>
        </p:spPr>
      </p:pic>
      <p:sp>
        <p:nvSpPr>
          <p:cNvPr id="4" name="Slide Number Placeholder 3">
            <a:extLst>
              <a:ext uri="{FF2B5EF4-FFF2-40B4-BE49-F238E27FC236}">
                <a16:creationId xmlns:a16="http://schemas.microsoft.com/office/drawing/2014/main" id="{5EFAE324-4CBA-4D0D-81DC-B7442124AF0B}"/>
              </a:ext>
            </a:extLst>
          </p:cNvPr>
          <p:cNvSpPr>
            <a:spLocks noGrp="1"/>
          </p:cNvSpPr>
          <p:nvPr>
            <p:ph type="sldNum" sz="quarter" idx="12"/>
          </p:nvPr>
        </p:nvSpPr>
        <p:spPr/>
        <p:txBody>
          <a:bodyPr/>
          <a:lstStyle/>
          <a:p>
            <a:fld id="{9EDA3910-4457-450F-9F28-1E6A9C6663C1}" type="slidenum">
              <a:rPr lang="en-US" sz="2000" smtClean="0"/>
              <a:t>8</a:t>
            </a:fld>
            <a:endParaRPr lang="en-US" sz="2000" dirty="0"/>
          </a:p>
        </p:txBody>
      </p:sp>
    </p:spTree>
    <p:extLst>
      <p:ext uri="{BB962C8B-B14F-4D97-AF65-F5344CB8AC3E}">
        <p14:creationId xmlns:p14="http://schemas.microsoft.com/office/powerpoint/2010/main" val="2258449326"/>
      </p:ext>
    </p:extLst>
  </p:cSld>
  <p:clrMapOvr>
    <a:masterClrMapping/>
  </p:clrMapOvr>
  <mc:AlternateContent xmlns:mc="http://schemas.openxmlformats.org/markup-compatibility/2006" xmlns:p14="http://schemas.microsoft.com/office/powerpoint/2010/main">
    <mc:Choice Requires="p14">
      <p:transition spd="slow" p14:dur="2000" advTm="56945"/>
    </mc:Choice>
    <mc:Fallback xmlns="">
      <p:transition spd="slow" advTm="569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E0AFA-C212-4901-8A60-A3217A129F04}"/>
              </a:ext>
            </a:extLst>
          </p:cNvPr>
          <p:cNvSpPr>
            <a:spLocks noGrp="1"/>
          </p:cNvSpPr>
          <p:nvPr>
            <p:ph type="title"/>
          </p:nvPr>
        </p:nvSpPr>
        <p:spPr>
          <a:xfrm>
            <a:off x="685801" y="0"/>
            <a:ext cx="10131425" cy="1456267"/>
          </a:xfrm>
        </p:spPr>
        <p:txBody>
          <a:bodyPr/>
          <a:lstStyle/>
          <a:p>
            <a:r>
              <a:rPr lang="en-GB" dirty="0"/>
              <a:t>Methodology – 1</a:t>
            </a:r>
            <a:r>
              <a:rPr lang="en-GB" baseline="30000" dirty="0"/>
              <a:t>st</a:t>
            </a:r>
            <a:r>
              <a:rPr lang="en-GB" dirty="0"/>
              <a:t> prototype</a:t>
            </a:r>
            <a:endParaRPr lang="en-US" dirty="0"/>
          </a:p>
        </p:txBody>
      </p:sp>
      <p:sp>
        <p:nvSpPr>
          <p:cNvPr id="3" name="Content Placeholder 2">
            <a:extLst>
              <a:ext uri="{FF2B5EF4-FFF2-40B4-BE49-F238E27FC236}">
                <a16:creationId xmlns:a16="http://schemas.microsoft.com/office/drawing/2014/main" id="{9E571C1F-9302-4EA8-B242-0F083B6E5B36}"/>
              </a:ext>
            </a:extLst>
          </p:cNvPr>
          <p:cNvSpPr>
            <a:spLocks noGrp="1"/>
          </p:cNvSpPr>
          <p:nvPr>
            <p:ph idx="1"/>
          </p:nvPr>
        </p:nvSpPr>
        <p:spPr>
          <a:xfrm>
            <a:off x="685801" y="565313"/>
            <a:ext cx="10131425" cy="1851325"/>
          </a:xfrm>
        </p:spPr>
        <p:txBody>
          <a:bodyPr/>
          <a:lstStyle/>
          <a:p>
            <a:r>
              <a:rPr lang="en-GB" dirty="0"/>
              <a:t>First Prototype was created with the intention of proving the principle of Upthrust could be used to move the inflation system along the vertical axis of the water. Device was put into a 2m deep water container</a:t>
            </a:r>
            <a:endParaRPr lang="en-US" dirty="0"/>
          </a:p>
        </p:txBody>
      </p:sp>
      <p:pic>
        <p:nvPicPr>
          <p:cNvPr id="4" name="Picture 3">
            <a:extLst>
              <a:ext uri="{FF2B5EF4-FFF2-40B4-BE49-F238E27FC236}">
                <a16:creationId xmlns:a16="http://schemas.microsoft.com/office/drawing/2014/main" id="{95550A9A-2DC8-40BF-9FB7-50B24F63F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36" y="1324576"/>
            <a:ext cx="10865720" cy="4851988"/>
          </a:xfrm>
          <a:prstGeom prst="rect">
            <a:avLst/>
          </a:prstGeom>
        </p:spPr>
      </p:pic>
      <p:sp>
        <p:nvSpPr>
          <p:cNvPr id="6" name="Slide Number Placeholder 5">
            <a:extLst>
              <a:ext uri="{FF2B5EF4-FFF2-40B4-BE49-F238E27FC236}">
                <a16:creationId xmlns:a16="http://schemas.microsoft.com/office/drawing/2014/main" id="{EDBE3DFF-1A12-453C-9E04-756F94DA69DB}"/>
              </a:ext>
            </a:extLst>
          </p:cNvPr>
          <p:cNvSpPr>
            <a:spLocks noGrp="1"/>
          </p:cNvSpPr>
          <p:nvPr>
            <p:ph type="sldNum" sz="quarter" idx="12"/>
          </p:nvPr>
        </p:nvSpPr>
        <p:spPr>
          <a:xfrm flipH="1">
            <a:off x="7049729" y="5870575"/>
            <a:ext cx="3216331" cy="377825"/>
          </a:xfrm>
        </p:spPr>
        <p:txBody>
          <a:bodyPr/>
          <a:lstStyle/>
          <a:p>
            <a:fld id="{9EDA3910-4457-450F-9F28-1E6A9C6663C1}" type="slidenum">
              <a:rPr lang="en-US" sz="2000" smtClean="0"/>
              <a:t>9</a:t>
            </a:fld>
            <a:endParaRPr lang="en-US" sz="2000" dirty="0"/>
          </a:p>
        </p:txBody>
      </p:sp>
    </p:spTree>
    <p:extLst>
      <p:ext uri="{BB962C8B-B14F-4D97-AF65-F5344CB8AC3E}">
        <p14:creationId xmlns:p14="http://schemas.microsoft.com/office/powerpoint/2010/main" val="1224443891"/>
      </p:ext>
    </p:extLst>
  </p:cSld>
  <p:clrMapOvr>
    <a:masterClrMapping/>
  </p:clrMapOvr>
  <mc:AlternateContent xmlns:mc="http://schemas.openxmlformats.org/markup-compatibility/2006" xmlns:p14="http://schemas.microsoft.com/office/powerpoint/2010/main">
    <mc:Choice Requires="p14">
      <p:transition spd="slow" p14:dur="2000" advTm="45364"/>
    </mc:Choice>
    <mc:Fallback xmlns="">
      <p:transition spd="slow" advTm="45364"/>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2726</TotalTime>
  <Words>1299</Words>
  <Application>Microsoft Office PowerPoint</Application>
  <PresentationFormat>Widescreen</PresentationFormat>
  <Paragraphs>203</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CMMI12</vt:lpstr>
      <vt:lpstr>CMR12</vt:lpstr>
      <vt:lpstr>CMSY10</vt:lpstr>
      <vt:lpstr>CMTI12</vt:lpstr>
      <vt:lpstr>Celestial</vt:lpstr>
      <vt:lpstr>ON DEMAND INFLATION SYSTEM FOR UNDERWATER SENSOR DEPLOYMENT</vt:lpstr>
      <vt:lpstr>Objective</vt:lpstr>
      <vt:lpstr>BACKGROUND</vt:lpstr>
      <vt:lpstr>BACKGROUND</vt:lpstr>
      <vt:lpstr>BACKGROUND</vt:lpstr>
      <vt:lpstr>Current data collection methods</vt:lpstr>
      <vt:lpstr>General Design flow</vt:lpstr>
      <vt:lpstr>Design flow – 2nd prototype</vt:lpstr>
      <vt:lpstr>Methodology – 1st prototype</vt:lpstr>
      <vt:lpstr>Methodology – 2nd prototype</vt:lpstr>
      <vt:lpstr>Implementation – 1st prototype</vt:lpstr>
      <vt:lpstr>Implementation – 2nd prototype</vt:lpstr>
      <vt:lpstr>Analysis AND DISCUSSION – 1st prototype</vt:lpstr>
      <vt:lpstr>Analysis AND DISCUSSION – 2nd prototype</vt:lpstr>
      <vt:lpstr>Analysis AND DISCUSSION – 2nd prototype</vt:lpstr>
      <vt:lpstr>Analysis AND DISCUSSION – 2nd prototype</vt:lpstr>
      <vt:lpstr>Conclusions</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DEMAND INFLATION SYSTEM FOR UNDERWATER SENSOR DEPLOYMENT</dc:title>
  <dc:creator>Aloka Seneviratne</dc:creator>
  <cp:lastModifiedBy>Aloka Seneviratne</cp:lastModifiedBy>
  <cp:revision>20</cp:revision>
  <dcterms:created xsi:type="dcterms:W3CDTF">2023-05-22T14:38:56Z</dcterms:created>
  <dcterms:modified xsi:type="dcterms:W3CDTF">2023-05-26T06:11:56Z</dcterms:modified>
</cp:coreProperties>
</file>